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555" r:id="rId2"/>
    <p:sldId id="606" r:id="rId3"/>
    <p:sldId id="557" r:id="rId4"/>
    <p:sldId id="607" r:id="rId5"/>
    <p:sldId id="610" r:id="rId6"/>
    <p:sldId id="611" r:id="rId7"/>
    <p:sldId id="613" r:id="rId8"/>
    <p:sldId id="612" r:id="rId9"/>
    <p:sldId id="614" r:id="rId10"/>
    <p:sldId id="615" r:id="rId11"/>
    <p:sldId id="616" r:id="rId12"/>
    <p:sldId id="617" r:id="rId13"/>
    <p:sldId id="618" r:id="rId14"/>
    <p:sldId id="619" r:id="rId15"/>
    <p:sldId id="620" r:id="rId16"/>
    <p:sldId id="621" r:id="rId17"/>
    <p:sldId id="622" r:id="rId18"/>
    <p:sldId id="623" r:id="rId19"/>
    <p:sldId id="624" r:id="rId20"/>
    <p:sldId id="625" r:id="rId21"/>
    <p:sldId id="559" r:id="rId22"/>
    <p:sldId id="609" r:id="rId23"/>
    <p:sldId id="562" r:id="rId24"/>
    <p:sldId id="563" r:id="rId25"/>
    <p:sldId id="586" r:id="rId26"/>
    <p:sldId id="587" r:id="rId27"/>
    <p:sldId id="588" r:id="rId28"/>
    <p:sldId id="589" r:id="rId29"/>
    <p:sldId id="590" r:id="rId30"/>
    <p:sldId id="591" r:id="rId31"/>
    <p:sldId id="592" r:id="rId32"/>
    <p:sldId id="593" r:id="rId33"/>
    <p:sldId id="594" r:id="rId34"/>
    <p:sldId id="595" r:id="rId35"/>
    <p:sldId id="596" r:id="rId36"/>
    <p:sldId id="597" r:id="rId37"/>
    <p:sldId id="598" r:id="rId38"/>
    <p:sldId id="599" r:id="rId39"/>
    <p:sldId id="603" r:id="rId40"/>
    <p:sldId id="601" r:id="rId41"/>
    <p:sldId id="400" r:id="rId42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FFFF"/>
    <a:srgbClr val="99CCFF"/>
    <a:srgbClr val="FFFFCC"/>
    <a:srgbClr val="990033"/>
    <a:srgbClr val="FFFF66"/>
    <a:srgbClr val="FFCC00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63" autoAdjust="0"/>
    <p:restoredTop sz="94683" autoAdjust="0"/>
  </p:normalViewPr>
  <p:slideViewPr>
    <p:cSldViewPr>
      <p:cViewPr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6D54BE-8E18-45CE-B3B9-40BDF60275F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991C9D-DA55-48CB-8C05-DA2404E2CCE7}">
      <dgm:prSet phldrT="[Текст]" custT="1"/>
      <dgm:spPr>
        <a:solidFill>
          <a:schemeClr val="accent4">
            <a:lumMod val="20000"/>
            <a:lumOff val="80000"/>
            <a:alpha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alt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1) при проведении административного расследования;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964E45-7DB2-447E-AB89-AC6894437206}" type="parTrans" cxnId="{D59C77CE-F117-4CEF-B0EA-27FC73F5E9FD}">
      <dgm:prSet/>
      <dgm:spPr/>
      <dgm:t>
        <a:bodyPr/>
        <a:lstStyle/>
        <a:p>
          <a:endParaRPr lang="ru-RU"/>
        </a:p>
      </dgm:t>
    </dgm:pt>
    <dgm:pt modelId="{F3345120-4D31-4D9B-A55D-ECEECC88FCB2}" type="sibTrans" cxnId="{D59C77CE-F117-4CEF-B0EA-27FC73F5E9FD}">
      <dgm:prSet/>
      <dgm:spPr/>
      <dgm:t>
        <a:bodyPr/>
        <a:lstStyle/>
        <a:p>
          <a:endParaRPr lang="ru-RU"/>
        </a:p>
      </dgm:t>
    </dgm:pt>
    <dgm:pt modelId="{75D1E72F-DE57-40B8-BB9E-1F5594008381}">
      <dgm:prSet custT="1"/>
      <dgm:spPr>
        <a:solidFill>
          <a:schemeClr val="accent4">
            <a:lumMod val="20000"/>
            <a:lumOff val="80000"/>
            <a:alpha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alt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2) при расследовании причин возникновения инфекционных и массовых неинфекционных заболеваний (отравлений, поражений) людей;</a:t>
          </a:r>
        </a:p>
      </dgm:t>
    </dgm:pt>
    <dgm:pt modelId="{793B0A20-A5F6-4998-AE1E-6C309D96E73C}" type="parTrans" cxnId="{5FFFF52A-367C-41F8-9340-B30BE475630E}">
      <dgm:prSet/>
      <dgm:spPr/>
      <dgm:t>
        <a:bodyPr/>
        <a:lstStyle/>
        <a:p>
          <a:endParaRPr lang="ru-RU"/>
        </a:p>
      </dgm:t>
    </dgm:pt>
    <dgm:pt modelId="{17BAC3F8-658F-4238-ABD1-270D391AD348}" type="sibTrans" cxnId="{5FFFF52A-367C-41F8-9340-B30BE475630E}">
      <dgm:prSet/>
      <dgm:spPr/>
      <dgm:t>
        <a:bodyPr/>
        <a:lstStyle/>
        <a:p>
          <a:endParaRPr lang="ru-RU"/>
        </a:p>
      </dgm:t>
    </dgm:pt>
    <dgm:pt modelId="{3FE6BED7-8AD0-400F-B50E-055165A2B92E}">
      <dgm:prSet custT="1"/>
      <dgm:spPr>
        <a:solidFill>
          <a:schemeClr val="accent4">
            <a:lumMod val="20000"/>
            <a:lumOff val="80000"/>
            <a:alpha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alt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3) при проведении проверки устранения обстоятельств, послуживших основанием назначения административного наказания в виде административного </a:t>
          </a:r>
          <a:r>
            <a:rPr lang="ru-RU" altLang="ru-RU" sz="20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приостановления деятельности.</a:t>
          </a:r>
          <a:endParaRPr lang="ru-RU" altLang="ru-RU" sz="2000" dirty="0" smtClean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CB4DD9-550A-4CE3-BF40-9C1053006101}" type="parTrans" cxnId="{A448AC12-BDA2-47F1-9B70-489B81263583}">
      <dgm:prSet/>
      <dgm:spPr/>
      <dgm:t>
        <a:bodyPr/>
        <a:lstStyle/>
        <a:p>
          <a:endParaRPr lang="ru-RU"/>
        </a:p>
      </dgm:t>
    </dgm:pt>
    <dgm:pt modelId="{A42EF842-CABE-4FF1-B344-A2C677EC513E}" type="sibTrans" cxnId="{A448AC12-BDA2-47F1-9B70-489B81263583}">
      <dgm:prSet/>
      <dgm:spPr/>
      <dgm:t>
        <a:bodyPr/>
        <a:lstStyle/>
        <a:p>
          <a:endParaRPr lang="ru-RU"/>
        </a:p>
      </dgm:t>
    </dgm:pt>
    <dgm:pt modelId="{0CFF9FE1-C05C-458B-9B80-42E9EADE92F6}" type="pres">
      <dgm:prSet presAssocID="{FD6D54BE-8E18-45CE-B3B9-40BDF60275F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FD0D6B-0AC0-4F17-87FB-9AE39908F1BC}" type="pres">
      <dgm:prSet presAssocID="{72991C9D-DA55-48CB-8C05-DA2404E2CCE7}" presName="composite" presStyleCnt="0"/>
      <dgm:spPr/>
    </dgm:pt>
    <dgm:pt modelId="{3A641CB8-1C62-441C-B077-150A95A4D0AB}" type="pres">
      <dgm:prSet presAssocID="{72991C9D-DA55-48CB-8C05-DA2404E2CCE7}" presName="rect1" presStyleLbl="trAlignAcc1" presStyleIdx="0" presStyleCnt="3" custScaleX="199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071944-7846-4458-89FC-2C954A155359}" type="pres">
      <dgm:prSet presAssocID="{72991C9D-DA55-48CB-8C05-DA2404E2CCE7}" presName="rect2" presStyleLbl="fgImgPlace1" presStyleIdx="0" presStyleCnt="3" custScaleX="104099" custScaleY="52009" custLinFactX="-100000" custLinFactNeighborX="-143611" custLinFactNeighborY="-11779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2429" t="446" r="-2429" b="446"/>
          </a:stretch>
        </a:blipFill>
        <a:ln>
          <a:noFill/>
        </a:ln>
      </dgm:spPr>
      <dgm:t>
        <a:bodyPr/>
        <a:lstStyle/>
        <a:p>
          <a:endParaRPr lang="ru-RU"/>
        </a:p>
      </dgm:t>
    </dgm:pt>
    <dgm:pt modelId="{08348A7D-937A-4BA5-B2D9-D34713751818}" type="pres">
      <dgm:prSet presAssocID="{F3345120-4D31-4D9B-A55D-ECEECC88FCB2}" presName="sibTrans" presStyleCnt="0"/>
      <dgm:spPr/>
    </dgm:pt>
    <dgm:pt modelId="{E40DFCCC-79B2-4475-8800-7A38CABACCBA}" type="pres">
      <dgm:prSet presAssocID="{75D1E72F-DE57-40B8-BB9E-1F5594008381}" presName="composite" presStyleCnt="0"/>
      <dgm:spPr/>
    </dgm:pt>
    <dgm:pt modelId="{8A2D4051-02AD-4FE3-8E2C-45555D49A6F9}" type="pres">
      <dgm:prSet presAssocID="{75D1E72F-DE57-40B8-BB9E-1F5594008381}" presName="rect1" presStyleLbl="trAlignAcc1" presStyleIdx="1" presStyleCnt="3" custScaleX="199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658AC-3902-4517-A1EE-E775354CA9F8}" type="pres">
      <dgm:prSet presAssocID="{75D1E72F-DE57-40B8-BB9E-1F5594008381}" presName="rect2" presStyleLbl="fgImgPlace1" presStyleIdx="1" presStyleCnt="3" custScaleX="103764" custScaleY="49181" custLinFactX="-100000" custLinFactNeighborX="-143970" custLinFactNeighborY="-10826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2597" t="-2403" r="-2597" b="-2403"/>
          </a:stretch>
        </a:blipFill>
        <a:ln>
          <a:noFill/>
        </a:ln>
      </dgm:spPr>
    </dgm:pt>
    <dgm:pt modelId="{694BF733-A0BF-4922-BA14-F83289193FC4}" type="pres">
      <dgm:prSet presAssocID="{17BAC3F8-658F-4238-ABD1-270D391AD348}" presName="sibTrans" presStyleCnt="0"/>
      <dgm:spPr/>
    </dgm:pt>
    <dgm:pt modelId="{1E7DFA5E-EAED-4D5A-928E-181A3E8E1B13}" type="pres">
      <dgm:prSet presAssocID="{3FE6BED7-8AD0-400F-B50E-055165A2B92E}" presName="composite" presStyleCnt="0"/>
      <dgm:spPr/>
    </dgm:pt>
    <dgm:pt modelId="{E116B256-85B0-45EF-ABFF-FA6ED9EA4368}" type="pres">
      <dgm:prSet presAssocID="{3FE6BED7-8AD0-400F-B50E-055165A2B92E}" presName="rect1" presStyleLbl="trAlignAcc1" presStyleIdx="2" presStyleCnt="3" custScaleX="197941" custScaleY="152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DCBFF7-DEB0-47F5-9EE6-E4EB1E3F3014}" type="pres">
      <dgm:prSet presAssocID="{3FE6BED7-8AD0-400F-B50E-055165A2B92E}" presName="rect2" presStyleLbl="fgImgPlace1" presStyleIdx="2" presStyleCnt="3" custFlipVert="0" custScaleX="99065" custScaleY="54376" custLinFactX="-100000" custLinFactNeighborX="-146319" custLinFactNeighborY="-35633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5092" t="2603" r="-5092" b="2603"/>
          </a:stretch>
        </a:blipFill>
        <a:ln>
          <a:noFill/>
        </a:ln>
      </dgm:spPr>
    </dgm:pt>
  </dgm:ptLst>
  <dgm:cxnLst>
    <dgm:cxn modelId="{07B356AD-B159-46E8-A5A1-94D04DD1624D}" type="presOf" srcId="{3FE6BED7-8AD0-400F-B50E-055165A2B92E}" destId="{E116B256-85B0-45EF-ABFF-FA6ED9EA4368}" srcOrd="0" destOrd="0" presId="urn:microsoft.com/office/officeart/2008/layout/PictureStrips"/>
    <dgm:cxn modelId="{3B04364A-71E2-4131-9094-B27C37834ED4}" type="presOf" srcId="{FD6D54BE-8E18-45CE-B3B9-40BDF60275FD}" destId="{0CFF9FE1-C05C-458B-9B80-42E9EADE92F6}" srcOrd="0" destOrd="0" presId="urn:microsoft.com/office/officeart/2008/layout/PictureStrips"/>
    <dgm:cxn modelId="{5FFFF52A-367C-41F8-9340-B30BE475630E}" srcId="{FD6D54BE-8E18-45CE-B3B9-40BDF60275FD}" destId="{75D1E72F-DE57-40B8-BB9E-1F5594008381}" srcOrd="1" destOrd="0" parTransId="{793B0A20-A5F6-4998-AE1E-6C309D96E73C}" sibTransId="{17BAC3F8-658F-4238-ABD1-270D391AD348}"/>
    <dgm:cxn modelId="{D7296A2A-96B8-4C84-812E-E3E8A10E7D26}" type="presOf" srcId="{72991C9D-DA55-48CB-8C05-DA2404E2CCE7}" destId="{3A641CB8-1C62-441C-B077-150A95A4D0AB}" srcOrd="0" destOrd="0" presId="urn:microsoft.com/office/officeart/2008/layout/PictureStrips"/>
    <dgm:cxn modelId="{D59C77CE-F117-4CEF-B0EA-27FC73F5E9FD}" srcId="{FD6D54BE-8E18-45CE-B3B9-40BDF60275FD}" destId="{72991C9D-DA55-48CB-8C05-DA2404E2CCE7}" srcOrd="0" destOrd="0" parTransId="{29964E45-7DB2-447E-AB89-AC6894437206}" sibTransId="{F3345120-4D31-4D9B-A55D-ECEECC88FCB2}"/>
    <dgm:cxn modelId="{CBE82766-DD22-4E5C-9736-03793F2CEAEE}" type="presOf" srcId="{75D1E72F-DE57-40B8-BB9E-1F5594008381}" destId="{8A2D4051-02AD-4FE3-8E2C-45555D49A6F9}" srcOrd="0" destOrd="0" presId="urn:microsoft.com/office/officeart/2008/layout/PictureStrips"/>
    <dgm:cxn modelId="{A448AC12-BDA2-47F1-9B70-489B81263583}" srcId="{FD6D54BE-8E18-45CE-B3B9-40BDF60275FD}" destId="{3FE6BED7-8AD0-400F-B50E-055165A2B92E}" srcOrd="2" destOrd="0" parTransId="{A4CB4DD9-550A-4CE3-BF40-9C1053006101}" sibTransId="{A42EF842-CABE-4FF1-B344-A2C677EC513E}"/>
    <dgm:cxn modelId="{2F7C55E5-0749-492A-A666-FEAA7C9821E0}" type="presParOf" srcId="{0CFF9FE1-C05C-458B-9B80-42E9EADE92F6}" destId="{8EFD0D6B-0AC0-4F17-87FB-9AE39908F1BC}" srcOrd="0" destOrd="0" presId="urn:microsoft.com/office/officeart/2008/layout/PictureStrips"/>
    <dgm:cxn modelId="{515F7771-5F47-4E7D-BBF1-841EF859CE9E}" type="presParOf" srcId="{8EFD0D6B-0AC0-4F17-87FB-9AE39908F1BC}" destId="{3A641CB8-1C62-441C-B077-150A95A4D0AB}" srcOrd="0" destOrd="0" presId="urn:microsoft.com/office/officeart/2008/layout/PictureStrips"/>
    <dgm:cxn modelId="{6B3F7C0D-68D0-461F-A579-8591A36E0C3D}" type="presParOf" srcId="{8EFD0D6B-0AC0-4F17-87FB-9AE39908F1BC}" destId="{BA071944-7846-4458-89FC-2C954A155359}" srcOrd="1" destOrd="0" presId="urn:microsoft.com/office/officeart/2008/layout/PictureStrips"/>
    <dgm:cxn modelId="{05557085-747A-4F74-9530-414A2312384D}" type="presParOf" srcId="{0CFF9FE1-C05C-458B-9B80-42E9EADE92F6}" destId="{08348A7D-937A-4BA5-B2D9-D34713751818}" srcOrd="1" destOrd="0" presId="urn:microsoft.com/office/officeart/2008/layout/PictureStrips"/>
    <dgm:cxn modelId="{9A5CD04B-8F92-425D-B654-7F4578451821}" type="presParOf" srcId="{0CFF9FE1-C05C-458B-9B80-42E9EADE92F6}" destId="{E40DFCCC-79B2-4475-8800-7A38CABACCBA}" srcOrd="2" destOrd="0" presId="urn:microsoft.com/office/officeart/2008/layout/PictureStrips"/>
    <dgm:cxn modelId="{CCAE04C5-DBC7-4390-8082-D950B5E2D973}" type="presParOf" srcId="{E40DFCCC-79B2-4475-8800-7A38CABACCBA}" destId="{8A2D4051-02AD-4FE3-8E2C-45555D49A6F9}" srcOrd="0" destOrd="0" presId="urn:microsoft.com/office/officeart/2008/layout/PictureStrips"/>
    <dgm:cxn modelId="{2D3543D3-814E-4B6E-8895-A68F45C364E8}" type="presParOf" srcId="{E40DFCCC-79B2-4475-8800-7A38CABACCBA}" destId="{099658AC-3902-4517-A1EE-E775354CA9F8}" srcOrd="1" destOrd="0" presId="urn:microsoft.com/office/officeart/2008/layout/PictureStrips"/>
    <dgm:cxn modelId="{AC30457B-3796-45A1-BD48-8A23C24A42E1}" type="presParOf" srcId="{0CFF9FE1-C05C-458B-9B80-42E9EADE92F6}" destId="{694BF733-A0BF-4922-BA14-F83289193FC4}" srcOrd="3" destOrd="0" presId="urn:microsoft.com/office/officeart/2008/layout/PictureStrips"/>
    <dgm:cxn modelId="{A89D9817-F408-4254-82C9-10B03E5098F7}" type="presParOf" srcId="{0CFF9FE1-C05C-458B-9B80-42E9EADE92F6}" destId="{1E7DFA5E-EAED-4D5A-928E-181A3E8E1B13}" srcOrd="4" destOrd="0" presId="urn:microsoft.com/office/officeart/2008/layout/PictureStrips"/>
    <dgm:cxn modelId="{1904A420-76E5-426F-A7D2-ACB071E7B6FE}" type="presParOf" srcId="{1E7DFA5E-EAED-4D5A-928E-181A3E8E1B13}" destId="{E116B256-85B0-45EF-ABFF-FA6ED9EA4368}" srcOrd="0" destOrd="0" presId="urn:microsoft.com/office/officeart/2008/layout/PictureStrips"/>
    <dgm:cxn modelId="{96EC80BE-19DB-4336-8367-5AE8C737A1C0}" type="presParOf" srcId="{1E7DFA5E-EAED-4D5A-928E-181A3E8E1B13}" destId="{49DCBFF7-DEB0-47F5-9EE6-E4EB1E3F3014}" srcOrd="1" destOrd="0" presId="urn:microsoft.com/office/officeart/2008/layout/PictureStrip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641CB8-1C62-441C-B077-150A95A4D0AB}">
      <dsp:nvSpPr>
        <dsp:cNvPr id="0" name=""/>
        <dsp:cNvSpPr/>
      </dsp:nvSpPr>
      <dsp:spPr>
        <a:xfrm>
          <a:off x="217022" y="95947"/>
          <a:ext cx="7795554" cy="1218768"/>
        </a:xfrm>
        <a:prstGeom prst="rect">
          <a:avLst/>
        </a:prstGeom>
        <a:solidFill>
          <a:schemeClr val="accent4">
            <a:lumMod val="20000"/>
            <a:lumOff val="80000"/>
            <a:alpha val="40000"/>
          </a:schemeClr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12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1) при проведении административного расследования;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7022" y="95947"/>
        <a:ext cx="7795554" cy="1218768"/>
      </dsp:txXfrm>
    </dsp:sp>
    <dsp:sp modelId="{BA071944-7846-4458-89FC-2C954A155359}">
      <dsp:nvSpPr>
        <dsp:cNvPr id="0" name=""/>
        <dsp:cNvSpPr/>
      </dsp:nvSpPr>
      <dsp:spPr>
        <a:xfrm>
          <a:off x="0" y="76238"/>
          <a:ext cx="888108" cy="665562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29" t="446" r="-2429" b="446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2D4051-02AD-4FE3-8E2C-45555D49A6F9}">
      <dsp:nvSpPr>
        <dsp:cNvPr id="0" name=""/>
        <dsp:cNvSpPr/>
      </dsp:nvSpPr>
      <dsp:spPr>
        <a:xfrm>
          <a:off x="217022" y="1454196"/>
          <a:ext cx="7795554" cy="1218768"/>
        </a:xfrm>
        <a:prstGeom prst="rect">
          <a:avLst/>
        </a:prstGeom>
        <a:solidFill>
          <a:schemeClr val="accent4">
            <a:lumMod val="20000"/>
            <a:lumOff val="80000"/>
            <a:alpha val="40000"/>
          </a:schemeClr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12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2) при расследовании причин возникновения инфекционных и массовых неинфекционных заболеваний (отравлений, поражений) людей;</a:t>
          </a:r>
        </a:p>
      </dsp:txBody>
      <dsp:txXfrm>
        <a:off x="217022" y="1454196"/>
        <a:ext cx="7795554" cy="1218768"/>
      </dsp:txXfrm>
    </dsp:sp>
    <dsp:sp modelId="{099658AC-3902-4517-A1EE-E775354CA9F8}">
      <dsp:nvSpPr>
        <dsp:cNvPr id="0" name=""/>
        <dsp:cNvSpPr/>
      </dsp:nvSpPr>
      <dsp:spPr>
        <a:xfrm>
          <a:off x="0" y="1464778"/>
          <a:ext cx="885249" cy="629372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97" t="-2403" r="-2597" b="-2403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16B256-85B0-45EF-ABFF-FA6ED9EA4368}">
      <dsp:nvSpPr>
        <dsp:cNvPr id="0" name=""/>
        <dsp:cNvSpPr/>
      </dsp:nvSpPr>
      <dsp:spPr>
        <a:xfrm>
          <a:off x="254892" y="2812446"/>
          <a:ext cx="7719815" cy="1859414"/>
        </a:xfrm>
        <a:prstGeom prst="rect">
          <a:avLst/>
        </a:prstGeom>
        <a:solidFill>
          <a:schemeClr val="accent4">
            <a:lumMod val="20000"/>
            <a:lumOff val="80000"/>
            <a:alpha val="40000"/>
          </a:schemeClr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12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3) при проведении проверки устранения обстоятельств, послуживших основанием назначения административного наказания в виде административного </a:t>
          </a:r>
          <a:r>
            <a:rPr lang="ru-RU" altLang="ru-RU" sz="2000" kern="120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приостановления деятельности.</a:t>
          </a:r>
          <a:endParaRPr lang="ru-RU" altLang="ru-RU" sz="2000" kern="1200" dirty="0" smtClean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4892" y="2812446"/>
        <a:ext cx="7719815" cy="1859414"/>
      </dsp:txXfrm>
    </dsp:sp>
    <dsp:sp modelId="{49DCBFF7-DEB0-47F5-9EE6-E4EB1E3F3014}">
      <dsp:nvSpPr>
        <dsp:cNvPr id="0" name=""/>
        <dsp:cNvSpPr/>
      </dsp:nvSpPr>
      <dsp:spPr>
        <a:xfrm>
          <a:off x="0" y="2792653"/>
          <a:ext cx="845161" cy="695853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92" t="2603" r="-5092" b="2603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093" cy="49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56" tIns="46328" rIns="92656" bIns="46328" numCol="1" anchor="t" anchorCtr="0" compatLnSpc="1">
            <a:prstTxWarp prst="textNoShape">
              <a:avLst/>
            </a:prstTxWarp>
          </a:bodyPr>
          <a:lstStyle>
            <a:lvl1pPr defTabSz="92710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037" y="1"/>
            <a:ext cx="2945092" cy="49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56" tIns="46328" rIns="92656" bIns="46328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937"/>
            <a:ext cx="2945093" cy="49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56" tIns="46328" rIns="92656" bIns="46328" numCol="1" anchor="b" anchorCtr="0" compatLnSpc="1">
            <a:prstTxWarp prst="textNoShape">
              <a:avLst/>
            </a:prstTxWarp>
          </a:bodyPr>
          <a:lstStyle>
            <a:lvl1pPr defTabSz="92710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037" y="9429937"/>
            <a:ext cx="2945092" cy="49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56" tIns="46328" rIns="92656" bIns="46328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/>
            </a:lvl1pPr>
          </a:lstStyle>
          <a:p>
            <a:pPr>
              <a:defRPr/>
            </a:pPr>
            <a:fld id="{C6BC0B85-941E-48AF-9C0D-3266302CAB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2874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093" cy="49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037" y="1"/>
            <a:ext cx="2945092" cy="49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1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31" y="4716675"/>
            <a:ext cx="5437213" cy="4467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1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937"/>
            <a:ext cx="2945093" cy="49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1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037" y="9429937"/>
            <a:ext cx="2945092" cy="49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19A83DE-629A-4966-8099-1C452004B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23179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8928B3-A703-4D4F-B851-00533FE6D587}" type="slidenum">
              <a:rPr lang="ru-RU" altLang="ru-RU" smtClean="0">
                <a:latin typeface="Arial" charset="0"/>
              </a:rPr>
              <a:pPr/>
              <a:t>2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C0EB757-6052-408A-A5BE-C5C7E1503413}" type="slidenum">
              <a:rPr lang="ru-RU" altLang="ru-RU" sz="1200" smtClean="0"/>
              <a:pPr eaLnBrk="1" hangingPunct="1"/>
              <a:t>41</a:t>
            </a:fld>
            <a:endParaRPr lang="ru-RU" altLang="ru-RU" sz="1200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E01D3-6C51-49B8-98AE-A528886E6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052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B5CB5-7509-4FF3-8FD0-322651E87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2385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C3EE7-9A89-4CC5-AC51-C8C5B2C33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6367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E7FAC-EBE2-427F-800B-6225DA30A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7713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1D1B8-095A-4FF8-BA5D-B82337D761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50464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6FA4F-A7A8-4EBD-BE24-85F3BC282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3747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8FB67-3B6C-4056-8438-E6B5372D36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8399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85107-F82D-48A8-9311-71652630C9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1165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03B1E-FFE0-4420-B7E1-BD59AF2F6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5298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E9378-28CE-439D-B94B-4FBD56222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6802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55099-0739-49DC-8742-F0BD04FD7A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6026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DA774-C17A-403A-A806-CC01572A1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0722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4F971-FB50-47D1-BE8B-8CFE91112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8876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9A83B-179D-4FB2-8D14-11275DE7EC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665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C884D-E689-4F05-9895-0CF406725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9454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0752629-ED77-4052-9D12-D8183B81E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6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_____Microsoft_Office_Excel_97-20037.xls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Office_Excel_97-20035.xls"/><Relationship Id="rId5" Type="http://schemas.openxmlformats.org/officeDocument/2006/relationships/oleObject" Target="../embeddings/_____Microsoft_Office_Excel_97-20034.xls"/><Relationship Id="rId4" Type="http://schemas.openxmlformats.org/officeDocument/2006/relationships/oleObject" Target="../embeddings/_____Microsoft_Office_Excel_97-20033.xls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85720" y="2214554"/>
            <a:ext cx="8535988" cy="1512888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FFFF00"/>
                </a:solidFill>
              </a:rPr>
              <a:t>Анализ правоприменительной практики</a:t>
            </a:r>
            <a:br>
              <a:rPr lang="ru-RU" sz="4400" dirty="0" smtClean="0">
                <a:solidFill>
                  <a:srgbClr val="FFFF00"/>
                </a:solidFill>
              </a:rPr>
            </a:br>
            <a:endParaRPr lang="ru-RU" sz="4400" dirty="0" smtClean="0">
              <a:solidFill>
                <a:srgbClr val="FFFF00"/>
              </a:solidFill>
              <a:latin typeface="Arial" charset="0"/>
              <a:cs typeface="Arial" charset="0"/>
            </a:endParaRPr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21088"/>
            <a:ext cx="8676456" cy="17526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ru-RU" altLang="ru-RU" sz="2000" b="1" dirty="0" smtClean="0"/>
              <a:t>Начальник отдела юридического обеспечения</a:t>
            </a:r>
          </a:p>
          <a:p>
            <a:pPr marR="0" eaLnBrk="1" hangingPunct="1">
              <a:lnSpc>
                <a:spcPct val="90000"/>
              </a:lnSpc>
            </a:pPr>
            <a:r>
              <a:rPr lang="ru-RU" altLang="ru-RU" sz="2000" b="1" dirty="0" smtClean="0"/>
              <a:t>Управления </a:t>
            </a:r>
            <a:r>
              <a:rPr lang="ru-RU" altLang="ru-RU" sz="2000" b="1" dirty="0" err="1" smtClean="0"/>
              <a:t>Роспотребнадзора</a:t>
            </a:r>
            <a:r>
              <a:rPr lang="ru-RU" altLang="ru-RU" sz="2000" b="1" dirty="0" smtClean="0"/>
              <a:t> по Воронежской области </a:t>
            </a:r>
          </a:p>
          <a:p>
            <a:pPr marR="0" eaLnBrk="1" hangingPunct="1">
              <a:lnSpc>
                <a:spcPct val="90000"/>
              </a:lnSpc>
            </a:pPr>
            <a:r>
              <a:rPr lang="ru-RU" altLang="ru-RU" sz="2000" b="1" dirty="0" err="1" smtClean="0"/>
              <a:t>О.Д.Козирацкая</a:t>
            </a:r>
            <a:endParaRPr lang="ru-RU" altLang="ru-RU" sz="2000" b="1" dirty="0" smtClean="0"/>
          </a:p>
        </p:txBody>
      </p:sp>
      <p:pic>
        <p:nvPicPr>
          <p:cNvPr id="5124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14033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1039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</a:t>
            </a:r>
            <a:r>
              <a:rPr lang="ru-RU" sz="3200" dirty="0" smtClean="0">
                <a:solidFill>
                  <a:schemeClr val="tx1"/>
                </a:solidFill>
              </a:rPr>
              <a:t>образовательных </a:t>
            </a:r>
            <a:r>
              <a:rPr lang="ru-RU" sz="3200" dirty="0" smtClean="0">
                <a:solidFill>
                  <a:schemeClr val="tx1"/>
                </a:solidFill>
              </a:rPr>
              <a:t>организациях выявлялись нарушения трех нормативных актов 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928802"/>
            <a:ext cx="7643866" cy="4214842"/>
          </a:xfrm>
        </p:spPr>
        <p:txBody>
          <a:bodyPr/>
          <a:lstStyle/>
          <a:p>
            <a:r>
              <a:rPr lang="ru-RU" sz="2000" kern="1200" dirty="0" err="1" smtClean="0">
                <a:solidFill>
                  <a:srgbClr val="FFFFFF"/>
                </a:solidFill>
              </a:rPr>
              <a:t>СанПиН</a:t>
            </a:r>
            <a:r>
              <a:rPr lang="ru-RU" sz="2000" kern="1200" dirty="0" smtClean="0">
                <a:solidFill>
                  <a:srgbClr val="FFFFFF"/>
                </a:solidFill>
              </a:rPr>
              <a:t> 2.4.1.3049-13 «Санитарно-эпидемиологические требования к устройству, содержанию и организации режима работы дошкольных образовательных организаций»</a:t>
            </a:r>
          </a:p>
          <a:p>
            <a:endParaRPr lang="ru-RU" sz="2000" kern="1200" dirty="0" smtClean="0">
              <a:solidFill>
                <a:srgbClr val="FFFFFF"/>
              </a:solidFill>
            </a:endParaRPr>
          </a:p>
          <a:p>
            <a:r>
              <a:rPr lang="ru-RU" sz="2000" kern="1200" dirty="0" err="1" smtClean="0">
                <a:solidFill>
                  <a:srgbClr val="FFFFFF"/>
                </a:solidFill>
              </a:rPr>
              <a:t>СанПиН</a:t>
            </a:r>
            <a:r>
              <a:rPr lang="ru-RU" sz="2000" kern="1200" dirty="0" smtClean="0">
                <a:solidFill>
                  <a:srgbClr val="FFFFFF"/>
                </a:solidFill>
              </a:rPr>
              <a:t> 2.4.5.2409-08 «Санитарно-эпидемиологические требования к организации питания обучающихся в общеобразовательных учреждениях, учреждениях начального и среднего профессионального образования»</a:t>
            </a:r>
          </a:p>
          <a:p>
            <a:endParaRPr lang="ru-RU" sz="2000" kern="1200" dirty="0" smtClean="0">
              <a:solidFill>
                <a:srgbClr val="FFFFFF"/>
              </a:solidFill>
            </a:endParaRPr>
          </a:p>
          <a:p>
            <a:r>
              <a:rPr lang="ru-RU" sz="2000" kern="1200" dirty="0" err="1" smtClean="0">
                <a:solidFill>
                  <a:srgbClr val="FFFFFF"/>
                </a:solidFill>
              </a:rPr>
              <a:t>СанПиН</a:t>
            </a:r>
            <a:r>
              <a:rPr lang="ru-RU" sz="2000" kern="1200" dirty="0" smtClean="0">
                <a:solidFill>
                  <a:srgbClr val="FFFFFF"/>
                </a:solidFill>
              </a:rPr>
              <a:t> 2.4.2.2821-10 «Санитарно-эпидемиологические требования к условиям организации обучения в общеобразовательных организациях»</a:t>
            </a:r>
          </a:p>
          <a:p>
            <a:endParaRPr lang="ru-RU" sz="2000" dirty="0" smtClean="0">
              <a:solidFill>
                <a:srgbClr val="FFFFFF"/>
              </a:solidFill>
            </a:endParaRPr>
          </a:p>
          <a:p>
            <a:endParaRPr lang="ru-RU" sz="2400" dirty="0" smtClean="0">
              <a:solidFill>
                <a:srgbClr val="FFFFFF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образовательных организациях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46191386"/>
              </p:ext>
            </p:extLst>
          </p:nvPr>
        </p:nvGraphicFramePr>
        <p:xfrm>
          <a:off x="428596" y="1285860"/>
          <a:ext cx="8568953" cy="47548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143536"/>
                <a:gridCol w="1643074"/>
                <a:gridCol w="1782343"/>
              </a:tblGrid>
              <a:tr h="140014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СанПиН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2.4.1.3049-13</a:t>
                      </a:r>
                      <a:endParaRPr lang="ru-RU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СанПиН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2.4.5.2409-08</a:t>
                      </a:r>
                      <a:endParaRPr lang="ru-RU" b="0" dirty="0"/>
                    </a:p>
                  </a:txBody>
                  <a:tcPr/>
                </a:tc>
              </a:tr>
              <a:tr h="71724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В игровых дошкольной организации не </a:t>
                      </a:r>
                      <a:r>
                        <a:rPr lang="ru-RU" sz="1800" kern="1200" dirty="0" err="1" smtClean="0">
                          <a:effectLst/>
                        </a:rPr>
                        <a:t>соблю-дались</a:t>
                      </a:r>
                      <a:r>
                        <a:rPr lang="ru-RU" sz="1800" kern="1200" dirty="0" smtClean="0">
                          <a:effectLst/>
                        </a:rPr>
                        <a:t> нормы площади на одного ребенка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п.1.9</a:t>
                      </a:r>
                      <a:endParaRPr lang="ru-RU" i="0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i="0" dirty="0"/>
                    </a:p>
                  </a:txBody>
                  <a:tcPr/>
                </a:tc>
              </a:tr>
              <a:tr h="885844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соответствовали нормы площади в классе на одного учащегося в следствие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перенапол-няемости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учебных классов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п.4.9</a:t>
                      </a:r>
                      <a:endParaRPr lang="ru-RU" i="0" dirty="0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Прием и хранение продуктов питания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осущест-влялось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таре без маркировочных ярлыков, подтверждающих происхождение и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принад-лежность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продукции к определенной группе товаров, отсутствовали документы,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подтвер-ждающие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качество и безопасность для человека данной продукции 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None/>
                      </a:pPr>
                      <a:r>
                        <a:rPr lang="ru-RU" dirty="0" smtClean="0"/>
                        <a:t>п.14.1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п.6.26</a:t>
                      </a:r>
                      <a:endParaRPr lang="ru-RU" i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6606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образовательных организациях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06426525"/>
              </p:ext>
            </p:extLst>
          </p:nvPr>
        </p:nvGraphicFramePr>
        <p:xfrm>
          <a:off x="395536" y="1340768"/>
          <a:ext cx="8568953" cy="45513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04193"/>
                <a:gridCol w="2032380"/>
                <a:gridCol w="2032380"/>
              </a:tblGrid>
              <a:tr h="5165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СанПиН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2.4.1.3049-13</a:t>
                      </a:r>
                      <a:endParaRPr lang="ru-RU" sz="1800" b="0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СанПиН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2.4.5.2409-08</a:t>
                      </a:r>
                      <a:endParaRPr lang="ru-RU" b="0" dirty="0" smtClean="0"/>
                    </a:p>
                  </a:txBody>
                  <a:tcPr/>
                </a:tc>
              </a:tr>
              <a:tr h="1102394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Недостаточный контроль за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организа-цией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питания детей со стороны медицинских работников</a:t>
                      </a:r>
                      <a:endParaRPr lang="ru-RU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п.18.1 </a:t>
                      </a:r>
                    </a:p>
                    <a:p>
                      <a:endParaRPr lang="ru-RU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п.14.4 </a:t>
                      </a:r>
                    </a:p>
                    <a:p>
                      <a:endParaRPr lang="ru-RU" b="0" i="0" dirty="0"/>
                    </a:p>
                  </a:txBody>
                  <a:tcPr/>
                </a:tc>
              </a:tr>
              <a:tr h="985244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соблюдались нормы питания по отдельным продуктам (по рыбе, мясу, творогу, сыру, сметане, яйцу, сокам) 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п.15.1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i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п.14.9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i="0" dirty="0" smtClean="0"/>
                    </a:p>
                  </a:txBody>
                  <a:tcPr/>
                </a:tc>
              </a:tr>
              <a:tr h="125955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Использовались свежие овощи урожая прошлого года при приготовлении салатов без термической обработки 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0" dirty="0" smtClean="0"/>
                        <a:t>п.14.16.2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0" dirty="0" smtClean="0"/>
                        <a:t>п.6.29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89309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образовательных организациях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63467123"/>
              </p:ext>
            </p:extLst>
          </p:nvPr>
        </p:nvGraphicFramePr>
        <p:xfrm>
          <a:off x="395536" y="1124744"/>
          <a:ext cx="8568953" cy="52623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848223"/>
                <a:gridCol w="1860365"/>
                <a:gridCol w="1860365"/>
              </a:tblGrid>
              <a:tr h="4066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СанПиН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2.4.1.3049-13</a:t>
                      </a:r>
                      <a:endParaRPr lang="ru-RU" sz="18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СанПиН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2.4.5.2409-08</a:t>
                      </a:r>
                      <a:endParaRPr lang="ru-RU" b="0" dirty="0" smtClean="0"/>
                    </a:p>
                  </a:txBody>
                  <a:tcPr/>
                </a:tc>
              </a:tr>
              <a:tr h="592606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течение одного и двух-трех дней подряд блюда повторялись</a:t>
                      </a:r>
                      <a:endParaRPr lang="ru-RU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п.15.5</a:t>
                      </a:r>
                      <a:endParaRPr lang="ru-RU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п.6.13,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п.13.5 </a:t>
                      </a:r>
                    </a:p>
                    <a:p>
                      <a:pPr algn="ctr"/>
                      <a:endParaRPr lang="ru-RU" b="0" i="0" dirty="0"/>
                    </a:p>
                  </a:txBody>
                  <a:tcPr/>
                </a:tc>
              </a:tr>
              <a:tr h="68977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Нарушался санитарно-гигиенический режим на пищеблоках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п.19.5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п.13.5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i="0" dirty="0" smtClean="0"/>
                    </a:p>
                  </a:txBody>
                  <a:tcPr/>
                </a:tc>
              </a:tr>
              <a:tr h="125955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соответствовали параметры горячей воды при мытье столовой и кухонной посуды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п.13.10,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п.13.14 </a:t>
                      </a:r>
                      <a:endParaRPr lang="ru-RU" i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п.5.10</a:t>
                      </a:r>
                      <a:endParaRPr lang="ru-RU" i="0" dirty="0" smtClean="0"/>
                    </a:p>
                  </a:txBody>
                  <a:tcPr/>
                </a:tc>
              </a:tr>
              <a:tr h="125955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Нарушались правила обработки яиц, используемых при приготовлении блюд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0" dirty="0" smtClean="0"/>
                        <a:t>п.14.12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i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0" dirty="0" smtClean="0"/>
                        <a:t>п.8.14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51584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образовательных организациях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8018297"/>
              </p:ext>
            </p:extLst>
          </p:nvPr>
        </p:nvGraphicFramePr>
        <p:xfrm>
          <a:off x="395536" y="1124744"/>
          <a:ext cx="8568952" cy="572775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88536"/>
                <a:gridCol w="1990208"/>
                <a:gridCol w="1990208"/>
              </a:tblGrid>
              <a:tr h="4066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СанПиН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2.4.1.3049-13</a:t>
                      </a:r>
                      <a:endParaRPr lang="ru-RU" sz="18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СанПиН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2.4.5.2409-08</a:t>
                      </a:r>
                      <a:endParaRPr lang="ru-RU" b="0" dirty="0" smtClean="0"/>
                    </a:p>
                  </a:txBody>
                  <a:tcPr/>
                </a:tc>
              </a:tr>
              <a:tr h="1105535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соблюдались правила отбора и хранения суточных проб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п.14.24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п.14.11 приложение 11 </a:t>
                      </a:r>
                      <a:endParaRPr lang="ru-RU" i="0" dirty="0" smtClean="0"/>
                    </a:p>
                  </a:txBody>
                  <a:tcPr/>
                </a:tc>
              </a:tr>
              <a:tr h="125955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Разделочный инвентарь и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производствен-ное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оборудование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спользовалось без учета обрабатываемых продуктов</a:t>
                      </a:r>
                      <a:endParaRPr lang="ru-RU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п.13.2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i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п.4.10</a:t>
                      </a:r>
                      <a:endParaRPr lang="ru-RU" i="0" dirty="0" smtClean="0"/>
                    </a:p>
                  </a:txBody>
                  <a:tcPr/>
                </a:tc>
              </a:tr>
              <a:tr h="125955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Нарушались правила мытья столовой и кухонной посуды, столовых приборов ручным способом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п.13.5,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п.13.10,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п.13.14 </a:t>
                      </a:r>
                      <a:endParaRPr lang="ru-RU" b="0" i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п.5.4,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п.5.8,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п.5.9,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п.5.10</a:t>
                      </a:r>
                      <a:endParaRPr lang="ru-RU" b="0" i="0" dirty="0" smtClean="0"/>
                    </a:p>
                  </a:txBody>
                  <a:tcPr/>
                </a:tc>
              </a:tr>
              <a:tr h="125955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Нарушалось товарное соседство: сырая продукция и продовольственное сырье хранилось совместно с готовой продукцией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0" dirty="0" smtClean="0"/>
                        <a:t>п.14.2,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0" dirty="0" smtClean="0"/>
                        <a:t>п.14.3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0" dirty="0" smtClean="0"/>
                        <a:t>п.4.9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07161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образовательных организациях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38700493"/>
              </p:ext>
            </p:extLst>
          </p:nvPr>
        </p:nvGraphicFramePr>
        <p:xfrm>
          <a:off x="395536" y="1556792"/>
          <a:ext cx="8568952" cy="2377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976664"/>
                <a:gridCol w="2592288"/>
              </a:tblGrid>
              <a:tr h="4066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СанПиН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2.4.5.2409-08 </a:t>
                      </a:r>
                      <a:endParaRPr lang="ru-RU" b="0" i="0" dirty="0" smtClean="0"/>
                    </a:p>
                    <a:p>
                      <a:endParaRPr lang="ru-RU" b="0" dirty="0"/>
                    </a:p>
                  </a:txBody>
                  <a:tcPr/>
                </a:tc>
              </a:tr>
              <a:tr h="1105535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Фактический рацион питания не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соответствовал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утвержденному примерному меню,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проводилась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замена одних блюд на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другие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 учета их соответствия по пищевой ценности, соответствия таблице замены пищевых продуктов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п.6.22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i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290059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образовательных организациях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31827603"/>
              </p:ext>
            </p:extLst>
          </p:nvPr>
        </p:nvGraphicFramePr>
        <p:xfrm>
          <a:off x="395536" y="2136224"/>
          <a:ext cx="8568952" cy="388506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00800"/>
                <a:gridCol w="1368152"/>
              </a:tblGrid>
              <a:tr h="2880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8984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соответствовали уровни искусственной освещенности гигиеническим нормативам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п.7.2.4</a:t>
                      </a:r>
                      <a:endParaRPr lang="ru-RU" i="0" dirty="0"/>
                    </a:p>
                  </a:txBody>
                  <a:tcPr/>
                </a:tc>
              </a:tr>
              <a:tr h="574968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Светильники с люминесцентными лампами располагались не параллельно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светонесущей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стене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п.7.2.5</a:t>
                      </a:r>
                      <a:endParaRPr lang="ru-RU" i="0" dirty="0"/>
                    </a:p>
                  </a:txBody>
                  <a:tcPr/>
                </a:tc>
              </a:tr>
              <a:tr h="366936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Отсутствовали софиты над классными досками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/>
                        <a:t>п.7.2.6</a:t>
                      </a:r>
                      <a:endParaRPr lang="ru-RU" i="0" dirty="0"/>
                    </a:p>
                  </a:txBody>
                  <a:tcPr/>
                </a:tc>
              </a:tr>
              <a:tr h="1224136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соответствовало учебное расписание требованиям санитарных правил (неправильно распределялась  учебная нагрузка в течение недели и чередование уроков с различными по сложности предметами, в том числе уроков физкультуры)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п.10.5, п.10.6, п.10.7, п.10.8 </a:t>
                      </a:r>
                      <a:endParaRPr lang="ru-RU" i="0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проводилась ревизия, очистка и контроль за эффективностью работы вентиляционных систем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п.6.1, </a:t>
                      </a:r>
                    </a:p>
                    <a:p>
                      <a:pPr algn="ctr"/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п.12.6 </a:t>
                      </a:r>
                      <a:endParaRPr lang="ru-RU" i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бъект 5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7920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i="1" dirty="0"/>
              <a:t>СанПиН 2.4.2.2821-10 «Гигиенические требования к условиям и организации обучения в общеобразовательных учреждениях»</a:t>
            </a: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1437957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образовательных организациях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10377885"/>
              </p:ext>
            </p:extLst>
          </p:nvPr>
        </p:nvGraphicFramePr>
        <p:xfrm>
          <a:off x="395536" y="2136224"/>
          <a:ext cx="8568952" cy="287695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624736"/>
                <a:gridCol w="1944216"/>
              </a:tblGrid>
              <a:tr h="2880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099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Некачественно наводился рабочий дезинфицирующий раствор (заниженное, завышенное содержание активного вещества)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п.12.3</a:t>
                      </a:r>
                      <a:endParaRPr lang="ru-RU" i="0" dirty="0" smtClean="0"/>
                    </a:p>
                    <a:p>
                      <a:endParaRPr lang="ru-RU" sz="180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80020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организации обучения и воспитания детей: расписание уроков составлялось без учета дневной и недельной нагрузки 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приложение №3 </a:t>
                      </a:r>
                    </a:p>
                    <a:p>
                      <a:endParaRPr lang="ru-RU" i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бъект 5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7920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i="1" dirty="0"/>
              <a:t>СанПиН 2.4.2.2821-10 «Гигиенические требования к условиям и организации обучения в общеобразовательных учреждениях»</a:t>
            </a: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2869838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</a:t>
            </a:r>
            <a:r>
              <a:rPr lang="ru-RU" sz="3200" dirty="0">
                <a:solidFill>
                  <a:schemeClr val="tx1"/>
                </a:solidFill>
              </a:rPr>
              <a:t>детских оздоровительных организациях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81187797"/>
              </p:ext>
            </p:extLst>
          </p:nvPr>
        </p:nvGraphicFramePr>
        <p:xfrm>
          <a:off x="323528" y="2357431"/>
          <a:ext cx="8568952" cy="391961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048672"/>
                <a:gridCol w="2520280"/>
              </a:tblGrid>
              <a:tr h="21431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489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Отсутствовали москитные сетки на окнах </a:t>
                      </a:r>
                      <a:endParaRPr lang="ru-RU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п.4.10</a:t>
                      </a:r>
                    </a:p>
                  </a:txBody>
                  <a:tcPr/>
                </a:tc>
              </a:tr>
              <a:tr h="44489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Нарушались правила хранения пищевых продуктов, в том числе температурный режим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п.9.3</a:t>
                      </a:r>
                    </a:p>
                  </a:txBody>
                  <a:tcPr/>
                </a:tc>
              </a:tr>
              <a:tr h="44489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Нарушалась технология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приготовления блюд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п.9.13</a:t>
                      </a:r>
                    </a:p>
                  </a:txBody>
                  <a:tcPr/>
                </a:tc>
              </a:tr>
              <a:tr h="44489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Использовались овощи урожая прошлого года без предварительной термической обработки</a:t>
                      </a:r>
                      <a:endParaRPr lang="ru-RU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п.9.20.2</a:t>
                      </a:r>
                    </a:p>
                  </a:txBody>
                  <a:tcPr/>
                </a:tc>
              </a:tr>
              <a:tr h="44489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dirty="0" smtClean="0"/>
                        <a:t>Нарушались правила витаминизации третьих блюд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п.9.24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бъект 5"/>
          <p:cNvSpPr>
            <a:spLocks noGrp="1"/>
          </p:cNvSpPr>
          <p:nvPr>
            <p:ph idx="1"/>
          </p:nvPr>
        </p:nvSpPr>
        <p:spPr>
          <a:xfrm>
            <a:off x="357158" y="1285860"/>
            <a:ext cx="8501122" cy="92869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i="1" dirty="0"/>
              <a:t>СанПиН 2.4.4.3155-13 «Санитарно-эпидемиологические требования к устройству, содержанию и организации режима стационарных организаций отдыха и оздоровления детей</a:t>
            </a:r>
            <a:r>
              <a:rPr lang="ru-RU" sz="1800" i="1" dirty="0" smtClean="0"/>
              <a:t>»</a:t>
            </a:r>
          </a:p>
        </p:txBody>
      </p:sp>
    </p:spTree>
    <p:extLst>
      <p:ext uri="{BB962C8B-B14F-4D97-AF65-F5344CB8AC3E}">
        <p14:creationId xmlns="" xmlns:p14="http://schemas.microsoft.com/office/powerpoint/2010/main" val="8885381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</a:t>
            </a:r>
            <a:r>
              <a:rPr lang="ru-RU" sz="3200" dirty="0">
                <a:solidFill>
                  <a:schemeClr val="tx1"/>
                </a:solidFill>
              </a:rPr>
              <a:t>детских оздоровительных организациях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82286900"/>
              </p:ext>
            </p:extLst>
          </p:nvPr>
        </p:nvGraphicFramePr>
        <p:xfrm>
          <a:off x="357158" y="2285993"/>
          <a:ext cx="8535322" cy="4245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864631"/>
                <a:gridCol w="1670691"/>
              </a:tblGrid>
              <a:tr h="510218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соблюдались правила отбора и хранения суточных проб</a:t>
                      </a:r>
                      <a:endParaRPr lang="ru-RU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п.9.26</a:t>
                      </a:r>
                    </a:p>
                  </a:txBody>
                  <a:tcPr/>
                </a:tc>
              </a:tr>
              <a:tr h="408175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dirty="0" smtClean="0"/>
                        <a:t>Фактическое меню не соответствовало утвержденному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п.10.4</a:t>
                      </a:r>
                    </a:p>
                  </a:txBody>
                  <a:tcPr/>
                </a:tc>
              </a:tr>
              <a:tr h="1314508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Нарушались правила организации питьевого режима с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использо-ванием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бутилированной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воды, в том числе не соблюдались условия хранения и использования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бутилированной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воды (не в соответствии с рекомендациями производителя)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п.10.10,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п.10.11</a:t>
                      </a:r>
                    </a:p>
                  </a:txBody>
                  <a:tcPr/>
                </a:tc>
              </a:tr>
              <a:tr h="328627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проводилась влажная уборка спальных помещений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п.12.2 </a:t>
                      </a:r>
                    </a:p>
                  </a:txBody>
                  <a:tcPr/>
                </a:tc>
              </a:tr>
              <a:tr h="575097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dirty="0" smtClean="0"/>
                        <a:t>Нарушались правила приготовления и хранения дезинфицирующих растворов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п.12.4</a:t>
                      </a:r>
                    </a:p>
                  </a:txBody>
                  <a:tcPr/>
                </a:tc>
              </a:tr>
              <a:tr h="1006779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Нарушался график смены постельного белья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п.12.7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бъект 5"/>
          <p:cNvSpPr>
            <a:spLocks noGrp="1"/>
          </p:cNvSpPr>
          <p:nvPr>
            <p:ph idx="1"/>
          </p:nvPr>
        </p:nvSpPr>
        <p:spPr>
          <a:xfrm>
            <a:off x="285720" y="1196752"/>
            <a:ext cx="8606760" cy="87492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i="1" dirty="0"/>
              <a:t>СанПиН 2.4.4.3155-13 «Санитарно-эпидемиологические требования к устройству, содержанию и организации режима стационарных организаций отдыха и оздоровления детей</a:t>
            </a:r>
            <a:r>
              <a:rPr lang="ru-RU" sz="1800" i="1" dirty="0" smtClean="0"/>
              <a:t>»</a:t>
            </a:r>
          </a:p>
        </p:txBody>
      </p:sp>
    </p:spTree>
    <p:extLst>
      <p:ext uri="{BB962C8B-B14F-4D97-AF65-F5344CB8AC3E}">
        <p14:creationId xmlns="" xmlns:p14="http://schemas.microsoft.com/office/powerpoint/2010/main" val="2041680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96" name="Заголовок 1"/>
          <p:cNvSpPr>
            <a:spLocks noGrp="1"/>
          </p:cNvSpPr>
          <p:nvPr>
            <p:ph type="title"/>
          </p:nvPr>
        </p:nvSpPr>
        <p:spPr>
          <a:xfrm>
            <a:off x="179388" y="333375"/>
            <a:ext cx="8513762" cy="485775"/>
          </a:xfrm>
        </p:spPr>
        <p:txBody>
          <a:bodyPr/>
          <a:lstStyle/>
          <a:p>
            <a:r>
              <a:rPr lang="ru-RU" altLang="ru-RU" sz="3200" b="1" smtClean="0">
                <a:solidFill>
                  <a:schemeClr val="tx1"/>
                </a:solidFill>
                <a:cs typeface="Times New Roman" pitchFamily="18" charset="0"/>
              </a:rPr>
              <a:t>Динамика проведённых плановых проверок</a:t>
            </a:r>
          </a:p>
        </p:txBody>
      </p:sp>
      <p:graphicFrame>
        <p:nvGraphicFramePr>
          <p:cNvPr id="32795" name="Object 27"/>
          <p:cNvGraphicFramePr>
            <a:graphicFrameLocks noGrp="1"/>
          </p:cNvGraphicFramePr>
          <p:nvPr>
            <p:ph idx="1"/>
          </p:nvPr>
        </p:nvGraphicFramePr>
        <p:xfrm>
          <a:off x="250825" y="981075"/>
          <a:ext cx="8642350" cy="5543550"/>
        </p:xfrm>
        <a:graphic>
          <a:graphicData uri="http://schemas.openxmlformats.org/presentationml/2006/ole">
            <p:oleObj spid="_x0000_s55298" name="Worksheet" r:id="rId4" imgW="8810549" imgH="5219700" progId="Excel.Sheet.8">
              <p:embed/>
            </p:oleObj>
          </a:graphicData>
        </a:graphic>
      </p:graphicFrame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43888" y="6308725"/>
            <a:ext cx="619125" cy="293688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fld id="{8073E1DA-97BF-4B8F-A6A7-69D9192F735A}" type="slidenum">
              <a:rPr lang="ru-RU" sz="2400" smtClean="0">
                <a:latin typeface="Arial Black" panose="020B0A04020102020204" pitchFamily="34" charset="0"/>
              </a:rPr>
              <a:pPr>
                <a:defRPr/>
              </a:pPr>
              <a:t>2</a:t>
            </a:fld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32807" name="Freeform 39"/>
          <p:cNvSpPr>
            <a:spLocks/>
          </p:cNvSpPr>
          <p:nvPr/>
        </p:nvSpPr>
        <p:spPr bwMode="auto">
          <a:xfrm>
            <a:off x="1835150" y="1412875"/>
            <a:ext cx="6048375" cy="1404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15" y="726"/>
              </a:cxn>
              <a:cxn ang="0">
                <a:pos x="3538" y="862"/>
              </a:cxn>
              <a:cxn ang="0">
                <a:pos x="3448" y="862"/>
              </a:cxn>
              <a:cxn ang="0">
                <a:pos x="3629" y="862"/>
              </a:cxn>
            </a:cxnLst>
            <a:rect l="0" t="0" r="r" b="b"/>
            <a:pathLst>
              <a:path w="3810" h="885">
                <a:moveTo>
                  <a:pt x="0" y="0"/>
                </a:moveTo>
                <a:cubicBezTo>
                  <a:pt x="612" y="291"/>
                  <a:pt x="1225" y="582"/>
                  <a:pt x="1815" y="726"/>
                </a:cubicBezTo>
                <a:cubicBezTo>
                  <a:pt x="2405" y="870"/>
                  <a:pt x="3266" y="839"/>
                  <a:pt x="3538" y="862"/>
                </a:cubicBezTo>
                <a:cubicBezTo>
                  <a:pt x="3810" y="885"/>
                  <a:pt x="3433" y="862"/>
                  <a:pt x="3448" y="862"/>
                </a:cubicBezTo>
                <a:cubicBezTo>
                  <a:pt x="3463" y="862"/>
                  <a:pt x="3606" y="862"/>
                  <a:pt x="3629" y="862"/>
                </a:cubicBezTo>
              </a:path>
            </a:pathLst>
          </a:custGeom>
          <a:noFill/>
          <a:ln w="76200">
            <a:solidFill>
              <a:srgbClr val="666699"/>
            </a:solidFill>
            <a:round/>
            <a:headEnd type="oval" w="med" len="med"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808" name="Rectangle 40"/>
          <p:cNvSpPr>
            <a:spLocks noChangeArrowheads="1"/>
          </p:cNvSpPr>
          <p:nvPr/>
        </p:nvSpPr>
        <p:spPr bwMode="auto">
          <a:xfrm>
            <a:off x="3708400" y="1700213"/>
            <a:ext cx="1223963" cy="504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2"/>
                </a:solidFill>
              </a:rPr>
              <a:t>2,4 раза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2192"/>
            <a:ext cx="8712968" cy="9209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</a:t>
            </a:r>
            <a:r>
              <a:rPr lang="ru-RU" sz="3200" dirty="0">
                <a:solidFill>
                  <a:schemeClr val="tx1"/>
                </a:solidFill>
              </a:rPr>
              <a:t>детских оздоровительных организациях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4381176"/>
              </p:ext>
            </p:extLst>
          </p:nvPr>
        </p:nvGraphicFramePr>
        <p:xfrm>
          <a:off x="323528" y="2000240"/>
          <a:ext cx="8568952" cy="415248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048672"/>
                <a:gridCol w="2520280"/>
              </a:tblGrid>
              <a:tr h="6429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Нарушались правила хранения пищевых продуктов, в том числе температурный режим</a:t>
                      </a:r>
                      <a:endParaRPr lang="ru-RU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п.4.6</a:t>
                      </a:r>
                      <a:endParaRPr lang="ru-RU" b="0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286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dirty="0" smtClean="0"/>
                        <a:t>Нарушались правила приготовления и хранения дезинфицирующих растворов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п.5.5</a:t>
                      </a:r>
                      <a:endParaRPr lang="ru-RU" dirty="0"/>
                    </a:p>
                  </a:txBody>
                  <a:tcPr/>
                </a:tc>
              </a:tr>
              <a:tr h="528654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Нарушалась технология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приготовления блюд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0" dirty="0" smtClean="0"/>
                        <a:t>п.6.11</a:t>
                      </a:r>
                    </a:p>
                  </a:txBody>
                  <a:tcPr/>
                </a:tc>
              </a:tr>
              <a:tr h="5286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dirty="0" smtClean="0"/>
                        <a:t>Фактическое меню не соответствовало утвержденному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п.6.22</a:t>
                      </a:r>
                      <a:endParaRPr lang="ru-RU" dirty="0"/>
                    </a:p>
                  </a:txBody>
                  <a:tcPr/>
                </a:tc>
              </a:tr>
              <a:tr h="5286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Использовались овощи урожая прошлого года без предварительной термической обработки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п.6.29</a:t>
                      </a:r>
                      <a:endParaRPr lang="ru-RU" dirty="0"/>
                    </a:p>
                  </a:txBody>
                  <a:tcPr/>
                </a:tc>
              </a:tr>
              <a:tr h="4285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dirty="0" smtClean="0"/>
                        <a:t>Нарушались правила витаминизации третьих блюд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п.9.4</a:t>
                      </a:r>
                      <a:endParaRPr lang="ru-RU" dirty="0"/>
                    </a:p>
                  </a:txBody>
                  <a:tcPr/>
                </a:tc>
              </a:tr>
              <a:tr h="654888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соблюдались правила отбора и хранения суточных проб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0" dirty="0" smtClean="0"/>
                        <a:t>п.14.11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бъект 5"/>
          <p:cNvSpPr>
            <a:spLocks noGrp="1"/>
          </p:cNvSpPr>
          <p:nvPr>
            <p:ph idx="1"/>
          </p:nvPr>
        </p:nvSpPr>
        <p:spPr>
          <a:xfrm>
            <a:off x="428596" y="908720"/>
            <a:ext cx="8463884" cy="87720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i="1" dirty="0" err="1" smtClean="0"/>
              <a:t>СанПиН</a:t>
            </a:r>
            <a:r>
              <a:rPr lang="ru-RU" sz="1800" i="1" dirty="0" smtClean="0"/>
              <a:t> </a:t>
            </a:r>
            <a:r>
              <a:rPr lang="ru-RU" sz="1800" i="1" dirty="0"/>
              <a:t>2.4.5.2409-08 «Санитарно-эпидемиологические требования к организации питания обучающихся в общеобразовательных учреждениях, учреждениях начального и среднего профессионального образования»).</a:t>
            </a: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12393522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Заголовок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Положения Федерального закона</a:t>
            </a:r>
            <a:r>
              <a:rPr lang="ru-RU" alt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26.12.2008 N 294-ФЗ</a:t>
            </a:r>
            <a:b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применяются:</a:t>
            </a:r>
            <a:endParaRPr lang="ru-RU" altLang="ru-RU" sz="24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9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58130769"/>
              </p:ext>
            </p:extLst>
          </p:nvPr>
        </p:nvGraphicFramePr>
        <p:xfrm>
          <a:off x="457200" y="1556793"/>
          <a:ext cx="8229600" cy="4767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44407" y="6309320"/>
            <a:ext cx="618605" cy="293093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fld id="{A69116AF-9EFA-494A-BC36-8C76B9F0B46F}" type="slidenum">
              <a:rPr lang="ru-RU" sz="2400" smtClean="0">
                <a:latin typeface="Arial Black" panose="020B0A04020102020204" pitchFamily="34" charset="0"/>
              </a:rPr>
              <a:pPr>
                <a:defRPr/>
              </a:pPr>
              <a:t>21</a:t>
            </a:fld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370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25538"/>
          </a:xfrm>
        </p:spPr>
        <p:txBody>
          <a:bodyPr/>
          <a:lstStyle/>
          <a:p>
            <a:r>
              <a:rPr lang="ru-RU" sz="3600" b="1" smtClean="0">
                <a:solidFill>
                  <a:schemeClr val="tx1"/>
                </a:solidFill>
              </a:rPr>
              <a:t>Виды административных наказаний по результатам проверок</a:t>
            </a:r>
          </a:p>
        </p:txBody>
      </p:sp>
      <p:graphicFrame>
        <p:nvGraphicFramePr>
          <p:cNvPr id="77831" name="Object 7"/>
          <p:cNvGraphicFramePr>
            <a:graphicFrameLocks/>
          </p:cNvGraphicFramePr>
          <p:nvPr>
            <p:ph sz="half" idx="1"/>
          </p:nvPr>
        </p:nvGraphicFramePr>
        <p:xfrm>
          <a:off x="728663" y="1341438"/>
          <a:ext cx="3403600" cy="3592512"/>
        </p:xfrm>
        <a:graphic>
          <a:graphicData uri="http://schemas.openxmlformats.org/presentationml/2006/ole">
            <p:oleObj spid="_x0000_s79874" name="Лист" r:id="rId3" imgW="3762451" imgH="3971849" progId="Excel.Sheet.8">
              <p:embed/>
            </p:oleObj>
          </a:graphicData>
        </a:graphic>
      </p:graphicFrame>
      <p:graphicFrame>
        <p:nvGraphicFramePr>
          <p:cNvPr id="77833" name="Object 9"/>
          <p:cNvGraphicFramePr>
            <a:graphicFrameLocks/>
          </p:cNvGraphicFramePr>
          <p:nvPr>
            <p:ph sz="half" idx="2"/>
          </p:nvPr>
        </p:nvGraphicFramePr>
        <p:xfrm>
          <a:off x="4716463" y="1341438"/>
          <a:ext cx="3578225" cy="3559175"/>
        </p:xfrm>
        <a:graphic>
          <a:graphicData uri="http://schemas.openxmlformats.org/presentationml/2006/ole">
            <p:oleObj spid="_x0000_s79875" name="Лист" r:id="rId4" imgW="3857549" imgH="3381451" progId="Excel.Sheet.8">
              <p:embed/>
            </p:oleObj>
          </a:graphicData>
        </a:graphic>
      </p:graphicFrame>
      <p:sp>
        <p:nvSpPr>
          <p:cNvPr id="77836" name="Rectangle 12"/>
          <p:cNvSpPr>
            <a:spLocks noChangeArrowheads="1"/>
          </p:cNvSpPr>
          <p:nvPr/>
        </p:nvSpPr>
        <p:spPr bwMode="auto">
          <a:xfrm>
            <a:off x="1979613" y="5084763"/>
            <a:ext cx="4318000" cy="159226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sz="2400">
                <a:solidFill>
                  <a:schemeClr val="bg2"/>
                </a:solidFill>
              </a:rPr>
              <a:t>конфискация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sz="2400">
                <a:solidFill>
                  <a:schemeClr val="bg2"/>
                </a:solidFill>
              </a:rPr>
              <a:t>приостановления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sz="2400">
                <a:solidFill>
                  <a:schemeClr val="bg2"/>
                </a:solidFill>
              </a:rPr>
              <a:t>предупреждения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sz="2400">
                <a:solidFill>
                  <a:schemeClr val="bg2"/>
                </a:solidFill>
              </a:rPr>
              <a:t>административные  штрафы</a:t>
            </a:r>
          </a:p>
        </p:txBody>
      </p:sp>
      <p:sp>
        <p:nvSpPr>
          <p:cNvPr id="77837" name="Rectangle 13"/>
          <p:cNvSpPr>
            <a:spLocks noChangeArrowheads="1"/>
          </p:cNvSpPr>
          <p:nvPr/>
        </p:nvSpPr>
        <p:spPr bwMode="auto">
          <a:xfrm>
            <a:off x="2051050" y="6237288"/>
            <a:ext cx="215900" cy="2159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38" name="Rectangle 14"/>
          <p:cNvSpPr>
            <a:spLocks noChangeArrowheads="1"/>
          </p:cNvSpPr>
          <p:nvPr/>
        </p:nvSpPr>
        <p:spPr bwMode="auto">
          <a:xfrm>
            <a:off x="2051050" y="5516563"/>
            <a:ext cx="215900" cy="215900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40" name="Rectangle 16"/>
          <p:cNvSpPr>
            <a:spLocks noChangeArrowheads="1"/>
          </p:cNvSpPr>
          <p:nvPr/>
        </p:nvSpPr>
        <p:spPr bwMode="auto">
          <a:xfrm>
            <a:off x="2051050" y="5876925"/>
            <a:ext cx="215900" cy="2159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41" name="Rectangle 17"/>
          <p:cNvSpPr>
            <a:spLocks noChangeArrowheads="1"/>
          </p:cNvSpPr>
          <p:nvPr/>
        </p:nvSpPr>
        <p:spPr bwMode="auto">
          <a:xfrm>
            <a:off x="2051050" y="5157788"/>
            <a:ext cx="215900" cy="2159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41960" y="256032"/>
            <a:ext cx="8378512" cy="1143000"/>
          </a:xfrm>
        </p:spPr>
        <p:txBody>
          <a:bodyPr/>
          <a:lstStyle/>
          <a:p>
            <a:pPr algn="ctr"/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Условия, при которых штраф заменялся на предупреждение </a:t>
            </a:r>
            <a:b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ст. 4.1.1. </a:t>
            </a:r>
            <a:r>
              <a:rPr lang="ru-RU" alt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КоАП</a:t>
            </a:r>
            <a:r>
              <a:rPr lang="ru-RU" alt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РФ</a:t>
            </a:r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539552" y="2060848"/>
            <a:ext cx="8064896" cy="43924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ts val="2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Привлекаемое лицо относится к субъектам малого или среднего предпринимательства. (условия указаны  в ч.1 ст.4 Федерального закона от 24 июля 2007 г. N 209-ФЗ "О развитии малого и среднего предпринимательства в Российской Федерации") </a:t>
            </a:r>
          </a:p>
          <a:p>
            <a:pPr>
              <a:spcBef>
                <a:spcPts val="2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Лицом совершено правонарушение впервые.</a:t>
            </a:r>
          </a:p>
          <a:p>
            <a:pPr>
              <a:spcBef>
                <a:spcPts val="2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Правонарушение выявлено в результате осуществления государственного контроля (надзора).</a:t>
            </a:r>
          </a:p>
          <a:p>
            <a:pPr>
              <a:spcBef>
                <a:spcPts val="2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Совершенное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административное правонарушение не повлекло причинение вреда, и не могло повлечь угрозу причинения вреда жизни и здоровью людей, и</a:t>
            </a:r>
            <a:r>
              <a:rPr lang="ru-RU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отсутствует</a:t>
            </a:r>
            <a:r>
              <a:rPr lang="ru-RU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имущественный ущерб.</a:t>
            </a:r>
          </a:p>
          <a:p>
            <a:endParaRPr lang="ru-RU" altLang="ru-RU" sz="2000" dirty="0" smtClean="0"/>
          </a:p>
        </p:txBody>
      </p:sp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44408" y="6453336"/>
            <a:ext cx="618605" cy="293093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fld id="{A69116AF-9EFA-494A-BC36-8C76B9F0B46F}" type="slidenum">
              <a:rPr lang="ru-RU" sz="2400" smtClean="0">
                <a:latin typeface="Arial Black" panose="020B0A04020102020204" pitchFamily="34" charset="0"/>
              </a:rPr>
              <a:pPr>
                <a:defRPr/>
              </a:pPr>
              <a:t>23</a:t>
            </a:fld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429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" y="188640"/>
            <a:ext cx="8566381" cy="86812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Уклонение 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исполнения административного наказания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ст.20.25 КоАП РФ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1844824"/>
            <a:ext cx="6336704" cy="15841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1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Неуплата административного штрафа в срок, предусмотренный КоАП РФ</a:t>
            </a:r>
          </a:p>
          <a:p>
            <a:pPr algn="ctr"/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ВЛЕЧЕТ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437112"/>
            <a:ext cx="3384376" cy="194421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наложение административного штрафа в двукратном размере суммы неуплаченного штрафа (но не менее 1000 рублей)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71900" y="5301208"/>
            <a:ext cx="3384376" cy="9721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дминистративный арест на срок до 15 суток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61517" y="4193212"/>
            <a:ext cx="3384376" cy="9721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бязательные работы на срок до 50 часов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1979712" y="3501008"/>
            <a:ext cx="1128099" cy="86816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633136" y="3573016"/>
            <a:ext cx="10872" cy="159230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940152" y="3501008"/>
            <a:ext cx="936104" cy="61222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71633" y="6453336"/>
            <a:ext cx="618605" cy="293093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fld id="{A69116AF-9EFA-494A-BC36-8C76B9F0B46F}" type="slidenum">
              <a:rPr lang="ru-RU" sz="2400" smtClean="0">
                <a:latin typeface="Arial Black" panose="020B0A04020102020204" pitchFamily="34" charset="0"/>
              </a:rPr>
              <a:pPr>
                <a:defRPr/>
              </a:pPr>
              <a:t>24</a:t>
            </a:fld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439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2192"/>
            <a:ext cx="8712968" cy="9209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</a:t>
            </a:r>
            <a:r>
              <a:rPr lang="ru-RU" sz="3200" dirty="0">
                <a:solidFill>
                  <a:schemeClr val="tx1"/>
                </a:solidFill>
              </a:rPr>
              <a:t>детских оздоровительных организациях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56945811"/>
              </p:ext>
            </p:extLst>
          </p:nvPr>
        </p:nvGraphicFramePr>
        <p:xfrm>
          <a:off x="428596" y="2071679"/>
          <a:ext cx="8463884" cy="472121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089424"/>
                <a:gridCol w="1374460"/>
              </a:tblGrid>
              <a:tr h="34190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1909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Отсутствовали москитные сетки на окнах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0" dirty="0" smtClean="0"/>
                        <a:t>п.6.2</a:t>
                      </a:r>
                    </a:p>
                  </a:txBody>
                  <a:tcPr/>
                </a:tc>
              </a:tr>
              <a:tr h="1111205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Нарушались правила организации питьевого режима с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использова-нием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бутилированной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воды, в том числе не соблюдались условия хранения и использования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бутилированной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воды (не в соответствии с рекомендациями производителя)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п.8.5,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п.8.7,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п.8.8,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п.8.9</a:t>
                      </a:r>
                      <a:endParaRPr lang="ru-RU" i="0" dirty="0" smtClean="0"/>
                    </a:p>
                  </a:txBody>
                  <a:tcPr/>
                </a:tc>
              </a:tr>
              <a:tr h="435179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соблюдались правила отбора и хранения суточных проб</a:t>
                      </a:r>
                      <a:endParaRPr lang="ru-RU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0" dirty="0" smtClean="0"/>
                        <a:t>п.9.24</a:t>
                      </a:r>
                    </a:p>
                  </a:txBody>
                  <a:tcPr/>
                </a:tc>
              </a:tr>
              <a:tr h="1367637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dirty="0" smtClean="0"/>
                        <a:t>Не проводилась уборка помещений, спортивного</a:t>
                      </a:r>
                      <a:r>
                        <a:rPr lang="ru-RU" baseline="0" dirty="0" smtClean="0"/>
                        <a:t> инвентаря (уборку спальных помещений необходимо проводить после дневного сна, обеденного зала – после каждого приема пищи, физкультурного зала – после каждого занятия, остальных помещений – в конце дня)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0" dirty="0" smtClean="0"/>
                        <a:t>п.11.3,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0" dirty="0" smtClean="0"/>
                        <a:t>п.11.8</a:t>
                      </a:r>
                    </a:p>
                  </a:txBody>
                  <a:tcPr/>
                </a:tc>
              </a:tr>
              <a:tr h="90275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dirty="0" smtClean="0"/>
                        <a:t>Нарушались правила приготовления и хранения дезинфицирующих растворов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0" dirty="0" smtClean="0"/>
                        <a:t>п.11.4, п.11.5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бъект 5"/>
          <p:cNvSpPr>
            <a:spLocks noGrp="1"/>
          </p:cNvSpPr>
          <p:nvPr>
            <p:ph idx="1"/>
          </p:nvPr>
        </p:nvSpPr>
        <p:spPr>
          <a:xfrm>
            <a:off x="357158" y="908720"/>
            <a:ext cx="8535322" cy="94864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i="1" dirty="0" err="1" smtClean="0"/>
              <a:t>СанПиН</a:t>
            </a:r>
            <a:r>
              <a:rPr lang="ru-RU" sz="1800" i="1" dirty="0" smtClean="0"/>
              <a:t> </a:t>
            </a:r>
            <a:r>
              <a:rPr lang="ru-RU" sz="1800" i="1" dirty="0"/>
              <a:t>2.4.4.2599-10 «Гигиенические требования к устройству, содержанию и организации режима в оздоровительных учреждениях с дневным пребыванием детей в период </a:t>
            </a:r>
            <a:r>
              <a:rPr lang="ru-RU" sz="1800" i="1" dirty="0" smtClean="0"/>
              <a:t>каникул»</a:t>
            </a: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28236510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792088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в 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организациях, осуществляющих 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жилищно-коммунальные </a:t>
            </a:r>
            <a:r>
              <a:rPr lang="ru-RU" sz="3200" dirty="0">
                <a:solidFill>
                  <a:schemeClr val="tx1"/>
                </a:solidFill>
              </a:rPr>
              <a:t>услуги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19688861"/>
              </p:ext>
            </p:extLst>
          </p:nvPr>
        </p:nvGraphicFramePr>
        <p:xfrm>
          <a:off x="214282" y="2285992"/>
          <a:ext cx="8643998" cy="36576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929486"/>
                <a:gridCol w="1714512"/>
              </a:tblGrid>
              <a:tr h="3465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Нарушались условия проживания, в части несоответствия 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пре-вышения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гигиенических нормативов уровней звукового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давле-ния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жилых комнатах при работе инженерного оборудования (лифт, тепловой узел, циркуляционный насос)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п.6.1 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приложение 3</a:t>
                      </a:r>
                      <a:endParaRPr lang="ru-RU" i="0" dirty="0"/>
                    </a:p>
                  </a:txBody>
                  <a:tcPr/>
                </a:tc>
              </a:tr>
              <a:tr h="87441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Контейнерные площадки оборудованы с превышением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допусти-мого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числа контейнеров (более 5), расположены на расстоянии от контейнеров до жилых зданий менее 20 метров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п.8.2.5</a:t>
                      </a:r>
                      <a:endParaRPr lang="ru-RU" i="0" dirty="0" smtClean="0"/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Допускалось захламление, загрязнение и затопление подвалов и технических подполий, своевременно не принимались меры по устранению неисправностей инженерного и другого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оборудова-ния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(систем водопровода, канализации,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мусороудаления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п.9.1,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п.9.2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i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бъект 5"/>
          <p:cNvSpPr>
            <a:spLocks noGrp="1"/>
          </p:cNvSpPr>
          <p:nvPr>
            <p:ph idx="1"/>
          </p:nvPr>
        </p:nvSpPr>
        <p:spPr>
          <a:xfrm>
            <a:off x="285720" y="1357298"/>
            <a:ext cx="8568952" cy="10081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i="1" dirty="0"/>
              <a:t>СанПиН 2.1.2.2645-10 «Санитарно-эпидемиологические требования к условиям проживания в жилых зданиях и помещениях. Санитарно-эпидемиологические правила и нормативы</a:t>
            </a:r>
            <a:r>
              <a:rPr lang="ru-RU" sz="1800" i="1" dirty="0" smtClean="0"/>
              <a:t>»</a:t>
            </a: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30191538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792088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в 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организациях, осуществляющих жилищно-коммунальные услуги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6667664"/>
              </p:ext>
            </p:extLst>
          </p:nvPr>
        </p:nvGraphicFramePr>
        <p:xfrm>
          <a:off x="395536" y="1484784"/>
          <a:ext cx="8568952" cy="4572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032448"/>
                <a:gridCol w="4536504"/>
              </a:tblGrid>
              <a:tr h="3465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проводились мероприятия по уничтожению насекомых и грызунов (дезинсекция и дератизация)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п.9.2 СанПиН 2.1.2.2645-10 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«Санитарно-эпидемиологические требования к условиям проживания в жилых зданиях и </a:t>
                      </a:r>
                      <a:r>
                        <a:rPr lang="ru-RU" sz="180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помеще-ниях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Санитарно-эпидемиологические правила и нормативы»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п.3.3 СП 3.5.3.3223-14 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«Санитарно-эпидемиологические требования к организации и проведению </a:t>
                      </a:r>
                      <a:r>
                        <a:rPr lang="ru-RU" sz="180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дератизационных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мероприятий»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i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п.3.3 СанПиН 3.5.2.1376-03 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«Санитарно-эпидемиологические требования к организации и проведению дезинсекционных мероприятий против синантропных членистоногих»).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57106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792088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в 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организациях, осуществляющих жилищно-коммунальные услуги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96861047"/>
              </p:ext>
            </p:extLst>
          </p:nvPr>
        </p:nvGraphicFramePr>
        <p:xfrm>
          <a:off x="395536" y="1484784"/>
          <a:ext cx="8568952" cy="4389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544616"/>
                <a:gridCol w="3024336"/>
              </a:tblGrid>
              <a:tr h="3465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проводились мероприятия по устройству металлической сетки (решетки) в местах выхода вентиляционных отверстий жилых домов, по ликвидации нор грызунов, устранению трещин (отверстий) в фундаменте, полах, стенах, по защите порогов и нижней части дверей материалами, устойчивыми к повреждению грызунами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п.3.8 СП 3.5.3.3223-14 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80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Санитарно-эпидемиологи-ческие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требования к </a:t>
                      </a:r>
                      <a:r>
                        <a:rPr lang="ru-RU" sz="180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органи-зации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проведению </a:t>
                      </a:r>
                      <a:r>
                        <a:rPr lang="ru-RU" sz="180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дерати-зационных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мероприятий»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 smtClean="0"/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Выявлялось образование свалок бытового и крупногабаритного мусора на дворовых территориях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800" i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п.3.4 СанПиН 3.5.2.1376-03 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80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Санитарно-эпидемиологи-ческие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требования к </a:t>
                      </a:r>
                      <a:r>
                        <a:rPr lang="ru-RU" sz="180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органи-зации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проведению </a:t>
                      </a:r>
                      <a:r>
                        <a:rPr lang="ru-RU" sz="180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дезин-секционных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мероприятий против синантропных членистоногих»</a:t>
                      </a:r>
                      <a:endParaRPr lang="ru-RU" i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320649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792088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в 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организациях, осуществляющих жилищно-коммунальные услуги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93783981"/>
              </p:ext>
            </p:extLst>
          </p:nvPr>
        </p:nvGraphicFramePr>
        <p:xfrm>
          <a:off x="395536" y="1484784"/>
          <a:ext cx="8568952" cy="37490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544616"/>
                <a:gridCol w="3024336"/>
              </a:tblGrid>
              <a:tr h="3465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соответствовало качество подаваемой потребителям горячей и холодной воды: превышались гигиенические нормативы по органолептическим (запах, цветность, мутность) и санитарно-химическим показателям (общее железо)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п.2.2, п.3.1 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800" i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СанПиН 2.1.4.1074-01 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«Питьевая вода. Гигиенические требования к качеству воды централизованных систем питьевого водоснабжения. Контроль качества. Гигиенические требования к обеспечению безопасности систем горячего водоснабжения»</a:t>
                      </a:r>
                      <a:endParaRPr lang="ru-RU" i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32694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16632"/>
            <a:ext cx="77724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Основания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проведения внеплановых проверок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1-м полугодии 2017 года: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53012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indent="11113" eaLnBrk="1" hangingPunct="1">
              <a:buFont typeface="Arial" charset="0"/>
              <a:buNone/>
            </a:pPr>
            <a:r>
              <a:rPr lang="ru-RU" altLang="ru-RU" sz="1500" b="1" dirty="0" smtClean="0">
                <a:latin typeface="Times New Roman" pitchFamily="18" charset="0"/>
                <a:cs typeface="Times New Roman" pitchFamily="18" charset="0"/>
              </a:rPr>
              <a:t>1) И</a:t>
            </a:r>
            <a:r>
              <a:rPr lang="ru-RU" altLang="ru-RU" sz="1500" dirty="0" smtClean="0">
                <a:latin typeface="Times New Roman" pitchFamily="18" charset="0"/>
                <a:cs typeface="Times New Roman" pitchFamily="18" charset="0"/>
              </a:rPr>
              <a:t>стечение </a:t>
            </a:r>
            <a:r>
              <a:rPr lang="ru-RU" altLang="ru-RU" sz="1500" dirty="0">
                <a:latin typeface="Times New Roman" pitchFamily="18" charset="0"/>
                <a:cs typeface="Times New Roman" pitchFamily="18" charset="0"/>
              </a:rPr>
              <a:t>срока исполнения юридическим лицом, индивидуальным предпринимателем ранее выданного предписания об устранении выявленного нарушения обязательных требований (п. 1 ч. 2 ст. 10 Закона N 294-ФЗ);</a:t>
            </a:r>
          </a:p>
          <a:p>
            <a:pPr indent="11113" eaLnBrk="1" hangingPunct="1">
              <a:buNone/>
            </a:pPr>
            <a:r>
              <a:rPr lang="ru-RU" altLang="ru-RU" sz="1500" b="1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altLang="ru-RU" sz="15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отивированное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представление должностного лица Управления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по Воронежской области по результатам анализа результатов мероприятий по контролю без взаимодействия с юридическими лицами, индивидуальными предпринимателями, рассмотрения или предварительной проверки поступивших в Управление обращений и заявлений граждан, в том числе индивидуальных предпринимателей, юридических лиц, информации от органов государственной власти, органов местного самоуправления, из средств массовой информации о следующих фактах:</a:t>
            </a:r>
            <a:endParaRPr lang="ru-RU" altLang="ru-RU" sz="1500" dirty="0">
              <a:latin typeface="Times New Roman" pitchFamily="18" charset="0"/>
              <a:cs typeface="Times New Roman" pitchFamily="18" charset="0"/>
            </a:endParaRPr>
          </a:p>
          <a:p>
            <a:pPr indent="11113" eaLnBrk="1" hangingPunct="1">
              <a:buFont typeface="Arial" charset="0"/>
              <a:buNone/>
            </a:pPr>
            <a:r>
              <a:rPr lang="ru-RU" altLang="ru-RU" sz="1500" dirty="0" smtClean="0">
                <a:latin typeface="Times New Roman" pitchFamily="18" charset="0"/>
                <a:cs typeface="Times New Roman" pitchFamily="18" charset="0"/>
              </a:rPr>
              <a:t>          а</a:t>
            </a:r>
            <a:r>
              <a:rPr lang="ru-RU" altLang="ru-RU" sz="1500" dirty="0">
                <a:latin typeface="Times New Roman" pitchFamily="18" charset="0"/>
                <a:cs typeface="Times New Roman" pitchFamily="18" charset="0"/>
              </a:rPr>
              <a:t>) возникновение угрозы причинения вреда жизни, здоровью граждан (подп. "а" п. 2 ч. 2 ст. 10 Закона N 294-ФЗ);</a:t>
            </a:r>
          </a:p>
          <a:p>
            <a:pPr indent="11113" eaLnBrk="1" hangingPunct="1">
              <a:buFont typeface="Arial" charset="0"/>
              <a:buNone/>
            </a:pPr>
            <a:r>
              <a:rPr lang="ru-RU" altLang="ru-RU" sz="1500" dirty="0" smtClean="0">
                <a:latin typeface="Times New Roman" pitchFamily="18" charset="0"/>
                <a:cs typeface="Times New Roman" pitchFamily="18" charset="0"/>
              </a:rPr>
              <a:t>          б</a:t>
            </a:r>
            <a:r>
              <a:rPr lang="ru-RU" altLang="ru-RU" sz="1500" dirty="0">
                <a:latin typeface="Times New Roman" pitchFamily="18" charset="0"/>
                <a:cs typeface="Times New Roman" pitchFamily="18" charset="0"/>
              </a:rPr>
              <a:t>) причинение вреда жизни, здоровью граждан (подп. "б" п. 2 ч. 2 ст. 10 Закона N 294-ФЗ); </a:t>
            </a:r>
          </a:p>
          <a:p>
            <a:pPr indent="11113" eaLnBrk="1" hangingPunct="1">
              <a:buNone/>
            </a:pPr>
            <a:r>
              <a:rPr lang="ru-RU" altLang="ru-RU" sz="1500" dirty="0" smtClean="0">
                <a:latin typeface="Times New Roman" pitchFamily="18" charset="0"/>
                <a:cs typeface="Times New Roman" pitchFamily="18" charset="0"/>
              </a:rPr>
              <a:t>          в</a:t>
            </a:r>
            <a:r>
              <a:rPr lang="ru-RU" altLang="ru-RU" sz="1500" dirty="0">
                <a:latin typeface="Times New Roman" pitchFamily="18" charset="0"/>
                <a:cs typeface="Times New Roman" pitchFamily="18" charset="0"/>
              </a:rPr>
              <a:t>) нарушение прав потребителей (в случае обращения граждан, права которых нарушены) (подп. "в" п. 2 ч. 2 ст. 10 Закона N 294-ФЗ)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при условии, что заявитель обращался за защитой (восстановлением) своих нарушенных прав к юридическому лицу, индивидуальному предпринимателю и такое обращение не было рассмотрено либо требования заявителя не были удовлетворены);</a:t>
            </a:r>
          </a:p>
          <a:p>
            <a:pPr indent="11113" eaLnBrk="1" hangingPunct="1">
              <a:buFont typeface="Arial" charset="0"/>
              <a:buNone/>
            </a:pPr>
            <a:r>
              <a:rPr lang="ru-RU" altLang="ru-RU" sz="1500" b="1" dirty="0" smtClean="0">
                <a:latin typeface="Times New Roman" pitchFamily="18" charset="0"/>
                <a:cs typeface="Times New Roman" pitchFamily="18" charset="0"/>
              </a:rPr>
              <a:t>3) П</a:t>
            </a:r>
            <a:r>
              <a:rPr lang="ru-RU" altLang="ru-RU" sz="1500" dirty="0" smtClean="0">
                <a:latin typeface="Times New Roman" pitchFamily="18" charset="0"/>
                <a:cs typeface="Times New Roman" pitchFamily="18" charset="0"/>
              </a:rPr>
              <a:t>риказ </a:t>
            </a:r>
            <a:r>
              <a:rPr lang="ru-RU" altLang="ru-RU" sz="1500" dirty="0">
                <a:latin typeface="Times New Roman" pitchFamily="18" charset="0"/>
                <a:cs typeface="Times New Roman" pitchFamily="18" charset="0"/>
              </a:rPr>
              <a:t>руководителя </a:t>
            </a:r>
            <a:r>
              <a:rPr lang="ru-RU" altLang="ru-RU" sz="1500" dirty="0" err="1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altLang="ru-RU" sz="1500" dirty="0">
                <a:latin typeface="Times New Roman" pitchFamily="18" charset="0"/>
                <a:cs typeface="Times New Roman" pitchFamily="18" charset="0"/>
              </a:rPr>
              <a:t>, изданный в соответствии с поручением Президента Российской Федерации, Правительства Российской Федерации, требование прокурора о проведении внеплановой проверки в рамках надзора за исполнением законов по поступившим в органы прокуратуры материалам и обращениям (п. 3 ч. 2 ст. 10 Закона N 294-ФЗ</a:t>
            </a:r>
            <a:r>
              <a:rPr lang="ru-RU" altLang="ru-RU" sz="15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alt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533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792088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в 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организациях, осуществляющих жилищно-коммунальные услуги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16163253"/>
              </p:ext>
            </p:extLst>
          </p:nvPr>
        </p:nvGraphicFramePr>
        <p:xfrm>
          <a:off x="395536" y="1484784"/>
          <a:ext cx="8568952" cy="4389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184576"/>
                <a:gridCol w="3384376"/>
              </a:tblGrid>
              <a:tr h="3465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Нарушалось законодательство об охране здоровья граждан от воздействия окружающего табачного дыма и последствий потребления табака: отсутствовали знаки о запрете курения в лифтах и помещениях общего пользования в многоквартирных домах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ст.12 Федерального закона от 23.02.2013 N15-ФЗ «Об охране здоровья граждан от воздействия окружающего табачного дыма и последствий потребления табака»</a:t>
                      </a:r>
                      <a:endParaRPr lang="ru-RU" i="0" dirty="0" smtClean="0"/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Исполнитель услуг не уведомлял, в установленном договором порядке абонента, о дате и времени проведения проверки и не осуществлял проверку газового оборудования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п.22   в), г)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постановления Правительства РФ от 21.07.2008 №549 «О порядке поставки газа для обеспечения коммунально-бытовых нужд граждан»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ru-RU" i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330090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2271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в  </a:t>
            </a:r>
            <a:r>
              <a:rPr lang="ru-RU" sz="3200" dirty="0">
                <a:solidFill>
                  <a:schemeClr val="tx1"/>
                </a:solidFill>
              </a:rPr>
              <a:t>организациях, оказывающих парикмахерские услуги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83568" y="1052736"/>
            <a:ext cx="7772400" cy="122413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dirty="0"/>
              <a:t>СанПиН 2.1.2.2631-10 «Санитарно-эпидемиологические требования к размещению, устройству, оборудованию, содержанию и режиму работы организаций коммунально-бытового назначения, оказывающих парикмахерские и косметические услуги</a:t>
            </a:r>
            <a:r>
              <a:rPr lang="ru-RU" sz="1800" dirty="0" smtClean="0"/>
              <a:t>»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95794277"/>
              </p:ext>
            </p:extLst>
          </p:nvPr>
        </p:nvGraphicFramePr>
        <p:xfrm>
          <a:off x="323528" y="2492896"/>
          <a:ext cx="8568952" cy="386951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488832"/>
                <a:gridCol w="1080120"/>
              </a:tblGrid>
              <a:tr h="2880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4640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результатам лабораторных исследований проб рабочих растворов дезинфицирующих средств для обработки рабочих инструментов устанавливалось несоответствие (завышение или занижение) процентного значения активного вещества в растворе инструкции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effectLst/>
                        </a:rPr>
                        <a:t>п.9.1</a:t>
                      </a:r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Инвентарь для уборки основных и вспомогательных помещений, а также санузлов не был укомплектован и промаркирован с указанием помещений и видов уборочных работ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effectLst/>
                        </a:rPr>
                        <a:t>п.9.4</a:t>
                      </a:r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емкости с рабочими растворами дезинфицирующих средств отсутствовали крышки и четкие надписи с указанием названия средства, его концентрации, назначения, даты приготовления рабочего раствора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effectLst/>
                        </a:rPr>
                        <a:t>п.9.28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961084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2271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в  </a:t>
            </a:r>
            <a:r>
              <a:rPr lang="ru-RU" sz="3200" dirty="0">
                <a:solidFill>
                  <a:schemeClr val="tx1"/>
                </a:solidFill>
              </a:rPr>
              <a:t>организациях, оказывающих парикмахерские услуги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91967258"/>
              </p:ext>
            </p:extLst>
          </p:nvPr>
        </p:nvGraphicFramePr>
        <p:xfrm>
          <a:off x="323528" y="2492896"/>
          <a:ext cx="8568952" cy="331236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184576"/>
                <a:gridCol w="3384376"/>
              </a:tblGrid>
              <a:tr h="5760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736304"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удобном для обозрения потребителей месте не предоставлялась для ознакомления необходимая информация 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п.2 постановления Правительства РФ от 15.08.1997 N1025 "Об утверждении Правил бытового обслуживания населения в Российской Федерации"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273937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2271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 </a:t>
            </a:r>
            <a:r>
              <a:rPr lang="ru-RU" sz="3200" dirty="0">
                <a:solidFill>
                  <a:schemeClr val="tx1"/>
                </a:solidFill>
              </a:rPr>
              <a:t>лечебно-профилактических учреждениях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83568" y="1052736"/>
            <a:ext cx="7772400" cy="14401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dirty="0"/>
              <a:t>СанПиН 2.1.7.2790-10 «Санитарно-эпидемиологические требования к обращению с медицинскими </a:t>
            </a:r>
            <a:r>
              <a:rPr lang="ru-RU" sz="1800" dirty="0" smtClean="0"/>
              <a:t>отходами»</a:t>
            </a:r>
          </a:p>
          <a:p>
            <a:r>
              <a:rPr lang="ru-RU" sz="1800" dirty="0" smtClean="0"/>
              <a:t>СП </a:t>
            </a:r>
            <a:r>
              <a:rPr lang="ru-RU" sz="1800" dirty="0"/>
              <a:t>3.1.3112-13 «Профилактика вирусного гепатита С</a:t>
            </a:r>
            <a:r>
              <a:rPr lang="ru-RU" sz="1800" dirty="0" smtClean="0"/>
              <a:t>»</a:t>
            </a:r>
          </a:p>
          <a:p>
            <a:r>
              <a:rPr lang="ru-RU" sz="1800" dirty="0" smtClean="0"/>
              <a:t>СП </a:t>
            </a:r>
            <a:r>
              <a:rPr lang="ru-RU" sz="1800" dirty="0"/>
              <a:t>3.1.2341-08 «Профилактика вирусного гепатита В»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74203245"/>
              </p:ext>
            </p:extLst>
          </p:nvPr>
        </p:nvGraphicFramePr>
        <p:xfrm>
          <a:off x="323528" y="2852936"/>
          <a:ext cx="8568952" cy="35661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48672"/>
                <a:gridCol w="2520280"/>
              </a:tblGrid>
              <a:tr h="2880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4640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схеме обращения с медицинскими отходами, не указывались: порядок действия персонала при нарушении целостности упаковки (рассыпании, разливании медицинских отходов)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 гигиенического обучения персонала правилам эпидемиологической безопасности при обращении с медицинскими отходами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п.3.7 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СанПиН 2.1.7.2790-10 </a:t>
                      </a:r>
                      <a:endParaRPr lang="ru-RU" sz="1800" kern="1200" dirty="0" smtClean="0">
                        <a:effectLst/>
                      </a:endParaRPr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весь медицинский персонал обследовался на наличие в сыворотке крови маркеров инфицирования гепатитом С, 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п.8.3 </a:t>
                      </a:r>
                      <a:b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 3.1.3112-13, приложение </a:t>
                      </a:r>
                      <a:b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 3.1.2341-08 </a:t>
                      </a:r>
                      <a:endParaRPr lang="ru-RU" sz="1800" kern="1200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813945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2271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 </a:t>
            </a:r>
            <a:r>
              <a:rPr lang="ru-RU" sz="3200" dirty="0">
                <a:solidFill>
                  <a:schemeClr val="tx1"/>
                </a:solidFill>
              </a:rPr>
              <a:t>лечебно-профилактических учреждениях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83568" y="1052736"/>
            <a:ext cx="7772400" cy="7920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dirty="0"/>
              <a:t>СанПиН 2.1.3.2630-10 "Санитарно-эпидемиологические требования к организациям, осуществляющим медицинскую деятельность"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35239791"/>
              </p:ext>
            </p:extLst>
          </p:nvPr>
        </p:nvGraphicFramePr>
        <p:xfrm>
          <a:off x="251520" y="2060848"/>
          <a:ext cx="8568952" cy="4480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606628"/>
                <a:gridCol w="962324"/>
              </a:tblGrid>
              <a:tr h="2880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4640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Процедурные кабинеты и другие помещения, требующие соблюдения особого режима и чистоты рук обслуживающего персонала не были оборудованы умывальниками с установкой смесителей с локтевым управлением и дозаторами жидким антисептическим мылом и растворами антисептиков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гл.1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п.5.6</a:t>
                      </a:r>
                      <a:endParaRPr lang="ru-RU" sz="1800" kern="1200" dirty="0" smtClean="0">
                        <a:effectLst/>
                      </a:endParaRPr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Администрациями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лечебно-профилактических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организаций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не организовывался контроль за параметрами микроклимата и показателями микробной обсемененности воздушной среды с периодичностью не реже 1 раза в 6 месяцев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гл.1</a:t>
                      </a:r>
                      <a:endParaRPr lang="ru-RU" sz="1800" kern="1200" dirty="0" smtClean="0">
                        <a:effectLst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п.6.41</a:t>
                      </a:r>
                      <a:endParaRPr lang="ru-RU" sz="1800" kern="1200" dirty="0" smtClean="0">
                        <a:effectLst/>
                      </a:endParaRPr>
                    </a:p>
                  </a:txBody>
                  <a:tcPr/>
                </a:tc>
              </a:tr>
              <a:tr h="11263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представлялись акты заключительной комиссии при прохождении периодических медицинских осмотров,  данные о профилактической иммунизации персонала в соответствии с национальным календарем профилактических прививок против кори, дифтерии, столбняка, гепатита В, обследования на стафилококк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гл.1 </a:t>
                      </a:r>
                      <a:endParaRPr lang="ru-RU" sz="1800" kern="1200" dirty="0" smtClean="0">
                        <a:effectLst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п.15.1</a:t>
                      </a:r>
                      <a:endParaRPr lang="ru-RU" sz="1800" kern="1200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024878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271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 </a:t>
            </a:r>
            <a:r>
              <a:rPr lang="ru-RU" sz="3200" dirty="0">
                <a:solidFill>
                  <a:schemeClr val="tx1"/>
                </a:solidFill>
              </a:rPr>
              <a:t>лечебно-профилактических </a:t>
            </a:r>
            <a:r>
              <a:rPr lang="ru-RU" sz="3200" dirty="0" smtClean="0">
                <a:solidFill>
                  <a:schemeClr val="tx1"/>
                </a:solidFill>
              </a:rPr>
              <a:t>учреждениях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83568" y="836712"/>
            <a:ext cx="7772400" cy="7920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dirty="0"/>
              <a:t>СанПиН 2.1.3.2630-10 "Санитарно-эпидемиологические требования к организациям, осуществляющим медицинскую деятельность"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94917286"/>
              </p:ext>
            </p:extLst>
          </p:nvPr>
        </p:nvGraphicFramePr>
        <p:xfrm>
          <a:off x="251520" y="1601296"/>
          <a:ext cx="8568952" cy="5212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88832"/>
                <a:gridCol w="1080120"/>
              </a:tblGrid>
              <a:tr h="3296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4640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Выявлялось, что ёмкости с рабочими растворами дезинфицирующих средств не снабжались плотно прилегающими крышками и не имели четкой надписи или этикетки с указанием средства, его концентрации, назначения, даты приготовления, предельного срока годности раствора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п.11.3 гл.1 </a:t>
                      </a:r>
                      <a:endParaRPr lang="ru-RU" sz="1800" kern="1200" dirty="0" smtClean="0">
                        <a:effectLst/>
                      </a:endParaRPr>
                    </a:p>
                  </a:txBody>
                  <a:tcPr/>
                </a:tc>
              </a:tr>
              <a:tr h="57690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существующих учреждений в качестве резервного источника не устанавливались водонагревательные устройства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п.5.4 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гл.1 </a:t>
                      </a:r>
                      <a:endParaRPr lang="ru-RU" sz="1800" kern="1200" dirty="0" smtClean="0">
                        <a:effectLst/>
                      </a:endParaRPr>
                    </a:p>
                  </a:txBody>
                  <a:tcPr/>
                </a:tc>
              </a:tr>
              <a:tr h="33981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проводилась очистка и дезинфекция систем вентиляции 1 раз в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п.6.5 гл.1 </a:t>
                      </a:r>
                      <a:endParaRPr lang="ru-RU" sz="1800" kern="1200" dirty="0" smtClean="0">
                        <a:effectLst/>
                      </a:endParaRPr>
                    </a:p>
                  </a:txBody>
                  <a:tcPr/>
                </a:tc>
              </a:tr>
              <a:tr h="111208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проведения генеральной уборки персонал не обеспечивался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специ-альной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одеждой и средствами индивидуальной защиты (халатом,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ша-почкой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маской, резиновыми перчатками), промаркированный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убороч-ный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инвентарь и чистые тканевые салфетки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п.11.8 гл.1</a:t>
                      </a:r>
                      <a:endParaRPr lang="ru-RU" sz="1800" kern="1200" dirty="0" smtClean="0">
                        <a:effectLst/>
                      </a:endParaRPr>
                    </a:p>
                  </a:txBody>
                  <a:tcPr/>
                </a:tc>
              </a:tr>
              <a:tr h="13635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получении травм в том числе микротравм (уколы, порезы), опасных в плане инфицирования, ответственным за профилактику парентеральных инфекций в лечебно-профилактических организациях не организовывалась регистрация в журнале учета травм и не составлялся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соответствующий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п.15.19.7 гл.1</a:t>
                      </a:r>
                      <a:endParaRPr lang="ru-RU" sz="1800" kern="1200" dirty="0" smtClean="0"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693353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2271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в  организациях  </a:t>
            </a:r>
            <a:r>
              <a:rPr lang="ru-RU" sz="3200" dirty="0">
                <a:solidFill>
                  <a:schemeClr val="tx1"/>
                </a:solidFill>
              </a:rPr>
              <a:t>торговли </a:t>
            </a:r>
            <a:r>
              <a:rPr lang="ru-RU" sz="3200" dirty="0" smtClean="0">
                <a:solidFill>
                  <a:schemeClr val="tx1"/>
                </a:solidFill>
              </a:rPr>
              <a:t>непродовольственными товарами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13831705"/>
              </p:ext>
            </p:extLst>
          </p:nvPr>
        </p:nvGraphicFramePr>
        <p:xfrm>
          <a:off x="467544" y="1268760"/>
          <a:ext cx="8568952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4576"/>
                <a:gridCol w="3384376"/>
              </a:tblGrid>
              <a:tr h="2880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12168">
                <a:tc>
                  <a:txBody>
                    <a:bodyPr/>
                    <a:lstStyle/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реализации продукции на потребительской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маркировке отсутствовала информация о наименовании изготовителя и его местонахождении (юридический адрес включая страну); сроке годности  продукции; дате изготовления (месяц, год), номере партии 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ст.9 ТР ТС 009/2011</a:t>
                      </a:r>
                    </a:p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«О безопасности парфюмерно-косметической продукции»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реализации легкой промышленности до сведения потребителей не доводилась информация на русском языке: юридический адрес уполномоченным изготовителем лица, единый знак обращения продукции на рынке государств - членов Таможенного союза 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ч.1 ст.9 ТР ТС 017\2011 «О безопасности продукции легкой промышленности»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60120">
                <a:tc>
                  <a:txBody>
                    <a:bodyPr/>
                    <a:lstStyle/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Нарушались сроки поставки предварительно оплаченного товара 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п.25 постановления Правительства Российской Федерации №918 от 21.07.1997 «Об утверждении правил продажи по образцам»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592710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2271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в  </a:t>
            </a:r>
            <a:r>
              <a:rPr lang="ru-RU" sz="3200" dirty="0">
                <a:solidFill>
                  <a:schemeClr val="tx1"/>
                </a:solidFill>
              </a:rPr>
              <a:t>организациях, 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торговли непродовольственных товаров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2969410"/>
              </p:ext>
            </p:extLst>
          </p:nvPr>
        </p:nvGraphicFramePr>
        <p:xfrm>
          <a:off x="251520" y="1124744"/>
          <a:ext cx="8568952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4576"/>
                <a:gridCol w="3384376"/>
              </a:tblGrid>
              <a:tr h="3657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24182">
                <a:tc>
                  <a:txBody>
                    <a:bodyPr/>
                    <a:lstStyle/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страницах сайта размещались предложения продажи лекарственных средств неопределенному кругу потребителей дистанционным способом, что запрещено за исключением лекарственных трав 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Указ Президента РФ от 22.02.1992 N179 «О видах продукции (работ, услуг) и отходов производства, свободная реализация которых запрещена»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328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Продажа меховых изделий осуществлялась без маркировки, предусмотренной законодательством Российской Федерации, с отсутствием достоверных сведений, переданных в информационный ресурс о наименовании производителя товара, страны происхождения, контрольного идентификационного знака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п.14 а)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ст.IV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постановления Правительства РФ от 11.08.2016 №787 «О реализации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пилотного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проекта по введению маркировки товаров контрольными (идентификационными) знаками по товарной позиции «Предметы одежды, принадлежности к одежде и прочие изделия из натурального меха»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422142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2271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в  </a:t>
            </a:r>
            <a:r>
              <a:rPr lang="ru-RU" sz="3200" dirty="0">
                <a:solidFill>
                  <a:schemeClr val="tx1"/>
                </a:solidFill>
              </a:rPr>
              <a:t>организациях, 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торговли непродовольственных товаров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80914330"/>
              </p:ext>
            </p:extLst>
          </p:nvPr>
        </p:nvGraphicFramePr>
        <p:xfrm>
          <a:off x="357158" y="1000108"/>
          <a:ext cx="8643998" cy="5733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20432"/>
                <a:gridCol w="823566"/>
              </a:tblGrid>
              <a:tr h="65680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Постановление Правительства Российской Федерации от 19.01.1998</a:t>
                      </a:r>
                      <a:r>
                        <a:rPr lang="ru-RU" sz="20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 55</a:t>
                      </a:r>
                    </a:p>
                    <a:p>
                      <a:pPr algn="ctr"/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«Об утверждении правил продажи отдельных видов товаров»</a:t>
                      </a:r>
                      <a:endParaRPr lang="ru-RU" sz="20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13715">
                <a:tc>
                  <a:txBody>
                    <a:bodyPr/>
                    <a:lstStyle/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Выявлялись факты реализации непродовольственных товаров с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отсутстви-ем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единообразных и четко оформленных ценников на реализуемые товары с указанием наименования товара, сорта (при его наличии), цены за вес или единицу товара 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п.19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13715">
                <a:tc>
                  <a:txBody>
                    <a:bodyPr/>
                    <a:lstStyle/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Образцы предлагаемых для продажи товаров размещались в торговом зале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без указания на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ярлыках наименования, марки, модели, артикула, цены товара, а также краткой аннотации, содержащей его основные технические характеристики 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п.48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370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реализации парфюмерной продукции потребителю не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предоставля-лась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возможность ознакомиться с запахом духов, туалетной воды с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использо-ванием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для этого лакмусовых бумажек, пропитанных душистой жидкостью, образцов-понюшек, представляемых изготовителями товаров, а также с другими свойствами и характеристиками предлагаемых к продаже товаров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п.55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919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осуществлялась предпродажная подготовка мебели, которая включает в себя проверку комплектности, наличия необходимых для сборки деталей, проверку наличия всех предметов, входящих в набор (гарнитур) мебели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п.116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893198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2271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на предприятиях обрабатывающего производства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980728"/>
            <a:ext cx="8352928" cy="7200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kern="1200" dirty="0" smtClean="0"/>
              <a:t>СП 2.2.2.1327-03 «Гигиенические требования к организации технологических процессов, производственному оборудованию и рабочему инструменту»</a:t>
            </a:r>
            <a:endParaRPr lang="ru-RU" sz="1800" kern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88039714"/>
              </p:ext>
            </p:extLst>
          </p:nvPr>
        </p:nvGraphicFramePr>
        <p:xfrm>
          <a:off x="251520" y="1628800"/>
          <a:ext cx="8784976" cy="4889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963818"/>
                <a:gridCol w="821158"/>
              </a:tblGrid>
              <a:tr h="216024">
                <a:tc>
                  <a:txBody>
                    <a:bodyPr/>
                    <a:lstStyle/>
                    <a:p>
                      <a:endParaRPr lang="ru-RU" sz="180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0" i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5064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/>
                        <a:t>Допускалось несоответствие гигиеническим</a:t>
                      </a:r>
                      <a:r>
                        <a:rPr lang="en-US" sz="1800" kern="1200" baseline="0" dirty="0" smtClean="0"/>
                        <a:t> </a:t>
                      </a:r>
                      <a:r>
                        <a:rPr lang="ru-RU" sz="1800" kern="1200" baseline="0" dirty="0" smtClean="0"/>
                        <a:t>нормативам</a:t>
                      </a:r>
                      <a:r>
                        <a:rPr lang="ru-RU" sz="1800" b="0" u="none" kern="1200" baseline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п</a:t>
                      </a:r>
                      <a:r>
                        <a:rPr lang="ru-RU" sz="1800" kern="1200" dirty="0" smtClean="0"/>
                        <a:t>араметров </a:t>
                      </a:r>
                      <a:r>
                        <a:rPr lang="ru-RU" sz="1800" kern="1200" dirty="0" err="1" smtClean="0"/>
                        <a:t>микро-климата</a:t>
                      </a:r>
                      <a:r>
                        <a:rPr lang="ru-RU" sz="1800" kern="1200" dirty="0" smtClean="0"/>
                        <a:t>, уровней физических факторов, содержания пыли и вредных веществ в воздухе рабочих зон всех производственных помещений с постоянным или непостоянным пребыванием в них людей, а также в объектах окружающей среды</a:t>
                      </a:r>
                      <a:endParaRPr lang="ru-RU" sz="180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п.2.8 </a:t>
                      </a:r>
                    </a:p>
                    <a:p>
                      <a:pPr algn="ctr"/>
                      <a:endParaRPr lang="ru-RU" sz="1800" kern="1200" dirty="0" smtClean="0"/>
                    </a:p>
                  </a:txBody>
                  <a:tcPr/>
                </a:tc>
              </a:tr>
              <a:tr h="8078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/>
                        <a:t>Работники организаций не обеспечивались спецодеждой, </a:t>
                      </a:r>
                      <a:r>
                        <a:rPr lang="ru-RU" sz="1800" kern="1200" dirty="0" err="1" smtClean="0"/>
                        <a:t>спецобувью</a:t>
                      </a:r>
                      <a:r>
                        <a:rPr lang="ru-RU" sz="1800" kern="1200" dirty="0" smtClean="0"/>
                        <a:t> и </a:t>
                      </a:r>
                      <a:r>
                        <a:rPr lang="ru-RU" sz="1800" kern="1200" dirty="0" err="1" smtClean="0"/>
                        <a:t>дру-гими</a:t>
                      </a:r>
                      <a:r>
                        <a:rPr lang="ru-RU" sz="1800" kern="1200" dirty="0" smtClean="0"/>
                        <a:t> средствами индивидуальной защиты от воздействия опасных и вредных производственных факторов в соответствии с установленными нормами</a:t>
                      </a:r>
                      <a:endParaRPr lang="ru-RU" sz="1800" b="1" kern="120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 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/>
                        <a:t>п.2.11 </a:t>
                      </a:r>
                    </a:p>
                  </a:txBody>
                  <a:tcPr/>
                </a:tc>
              </a:tr>
              <a:tr h="6835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/>
                        <a:t>Руководством организаций не было</a:t>
                      </a:r>
                      <a:r>
                        <a:rPr lang="ru-RU" sz="1800" kern="1200" baseline="0" dirty="0" smtClean="0"/>
                        <a:t> </a:t>
                      </a:r>
                      <a:r>
                        <a:rPr lang="ru-RU" sz="1800" kern="1200" dirty="0" smtClean="0"/>
                        <a:t>организовано правильное хранение, </a:t>
                      </a:r>
                      <a:r>
                        <a:rPr lang="ru-RU" sz="1800" kern="1200" dirty="0" err="1" smtClean="0"/>
                        <a:t>ис-пользование</a:t>
                      </a:r>
                      <a:r>
                        <a:rPr lang="ru-RU" sz="1800" kern="1200" dirty="0" smtClean="0"/>
                        <a:t>, чистка, стирка и другие виды профилактической обработки специальной одежды и других средств индивидуальной защиты</a:t>
                      </a:r>
                      <a:endParaRPr lang="ru-RU" sz="1800" b="1" kern="120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п.2.12 </a:t>
                      </a:r>
                    </a:p>
                    <a:p>
                      <a:pPr algn="ctr"/>
                      <a:r>
                        <a:rPr lang="ru-RU" sz="1800" kern="1200" dirty="0" smtClean="0"/>
                        <a:t> </a:t>
                      </a:r>
                    </a:p>
                  </a:txBody>
                  <a:tcPr/>
                </a:tc>
              </a:tr>
              <a:tr h="6835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/>
                        <a:t>Рабочие и служащие, занятые на работах с вредными и опасными условиями труда, не проходили обязательные предварительные при поступлении на </a:t>
                      </a:r>
                      <a:r>
                        <a:rPr lang="ru-RU" sz="1800" kern="1200" dirty="0" err="1" smtClean="0"/>
                        <a:t>рабо-ту</a:t>
                      </a:r>
                      <a:r>
                        <a:rPr lang="ru-RU" sz="1800" kern="1200" dirty="0" smtClean="0"/>
                        <a:t> и периодические медицинские осмотры в соответствии с законодательством Российской Федерации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п.2.13</a:t>
                      </a:r>
                      <a:endParaRPr lang="ru-RU" sz="1800" b="1" i="1" kern="120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800" kern="12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64657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-1588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ru-RU" sz="2600" b="1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Внеплановые проверки в деятельности </a:t>
            </a:r>
            <a:r>
              <a:rPr lang="ru-RU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Управления Роспотребнадзора по Воронежской области</a:t>
            </a:r>
            <a:endParaRPr lang="ru-RU" sz="2600" b="1" dirty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</p:txBody>
      </p:sp>
      <p:graphicFrame>
        <p:nvGraphicFramePr>
          <p:cNvPr id="33842" name="Object 50"/>
          <p:cNvGraphicFramePr>
            <a:graphicFrameLocks/>
          </p:cNvGraphicFramePr>
          <p:nvPr/>
        </p:nvGraphicFramePr>
        <p:xfrm>
          <a:off x="107950" y="1268413"/>
          <a:ext cx="2852738" cy="2698750"/>
        </p:xfrm>
        <a:graphic>
          <a:graphicData uri="http://schemas.openxmlformats.org/presentationml/2006/ole">
            <p:oleObj spid="_x0000_s56322" name="Лист" r:id="rId3" imgW="3286049" imgH="2848051" progId="Excel.Sheet.8">
              <p:embed/>
            </p:oleObj>
          </a:graphicData>
        </a:graphic>
      </p:graphicFrame>
      <p:graphicFrame>
        <p:nvGraphicFramePr>
          <p:cNvPr id="33843" name="Object 51"/>
          <p:cNvGraphicFramePr>
            <a:graphicFrameLocks/>
          </p:cNvGraphicFramePr>
          <p:nvPr/>
        </p:nvGraphicFramePr>
        <p:xfrm>
          <a:off x="3022600" y="1268413"/>
          <a:ext cx="3032125" cy="2665412"/>
        </p:xfrm>
        <a:graphic>
          <a:graphicData uri="http://schemas.openxmlformats.org/presentationml/2006/ole">
            <p:oleObj spid="_x0000_s56323" name="Лист" r:id="rId4" imgW="3276600" imgH="2828849" progId="Excel.Sheet.8">
              <p:embed/>
            </p:oleObj>
          </a:graphicData>
        </a:graphic>
      </p:graphicFrame>
      <p:graphicFrame>
        <p:nvGraphicFramePr>
          <p:cNvPr id="33845" name="Диаграмма 10"/>
          <p:cNvGraphicFramePr>
            <a:graphicFrameLocks/>
          </p:cNvGraphicFramePr>
          <p:nvPr/>
        </p:nvGraphicFramePr>
        <p:xfrm>
          <a:off x="107950" y="4062413"/>
          <a:ext cx="2808288" cy="2573337"/>
        </p:xfrm>
        <a:graphic>
          <a:graphicData uri="http://schemas.openxmlformats.org/presentationml/2006/ole">
            <p:oleObj spid="_x0000_s56324" r:id="rId5" imgW="2804403" imgH="2572735" progId="Excel.Sheet.8">
              <p:embed/>
            </p:oleObj>
          </a:graphicData>
        </a:graphic>
      </p:graphicFrame>
      <p:graphicFrame>
        <p:nvGraphicFramePr>
          <p:cNvPr id="33846" name="Диаграмма 11"/>
          <p:cNvGraphicFramePr>
            <a:graphicFrameLocks/>
          </p:cNvGraphicFramePr>
          <p:nvPr/>
        </p:nvGraphicFramePr>
        <p:xfrm>
          <a:off x="6227763" y="1341438"/>
          <a:ext cx="2628900" cy="2563812"/>
        </p:xfrm>
        <a:graphic>
          <a:graphicData uri="http://schemas.openxmlformats.org/presentationml/2006/ole">
            <p:oleObj spid="_x0000_s56325" name="Диаграмма" r:id="rId6" imgW="2627604" imgH="2566638" progId="Excel.Sheet.8">
              <p:embed/>
            </p:oleObj>
          </a:graphicData>
        </a:graphic>
      </p:graphicFrame>
      <p:pic>
        <p:nvPicPr>
          <p:cNvPr id="33847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63938" y="4365625"/>
            <a:ext cx="46767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43888" y="6308725"/>
            <a:ext cx="619125" cy="293688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fld id="{77D62D52-2F21-4E3A-A470-81975C4C2C79}" type="slidenum">
              <a:rPr lang="ru-RU" sz="2400" smtClean="0">
                <a:latin typeface="Arial Black" panose="020B0A04020102020204" pitchFamily="34" charset="0"/>
              </a:rPr>
              <a:pPr>
                <a:defRPr/>
              </a:pPr>
              <a:t>4</a:t>
            </a:fld>
            <a:endParaRPr lang="ru-RU" sz="24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22711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в  </a:t>
            </a:r>
            <a:r>
              <a:rPr lang="ru-RU" sz="3200" dirty="0">
                <a:solidFill>
                  <a:schemeClr val="tx1"/>
                </a:solidFill>
              </a:rPr>
              <a:t>организациях, оказывающих парикмахерские услуги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980728"/>
            <a:ext cx="8352928" cy="6480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kern="1200" dirty="0" smtClean="0"/>
              <a:t>СП 2.2.2.1327-03 «Гигиенические требования к организации технологических процессов, производственному оборудованию и рабочему инструменту»</a:t>
            </a:r>
            <a:endParaRPr lang="ru-RU" sz="1800" kern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94622648"/>
              </p:ext>
            </p:extLst>
          </p:nvPr>
        </p:nvGraphicFramePr>
        <p:xfrm>
          <a:off x="357158" y="1857364"/>
          <a:ext cx="8568952" cy="4480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320876"/>
                <a:gridCol w="1248076"/>
              </a:tblGrid>
              <a:tr h="216024">
                <a:tc>
                  <a:txBody>
                    <a:bodyPr/>
                    <a:lstStyle/>
                    <a:p>
                      <a:endParaRPr lang="ru-RU" sz="180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0" i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4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/>
                        <a:t>Производственное оборудование, при работе которого образуется пыль (дробильное, дозировочное, размольно-смесительное и другое), не было герметизировано и не было снабжено аспирационными устройствами, исключающими поступление запыленного воздуха в производственное помещение </a:t>
                      </a:r>
                      <a:endParaRPr lang="ru-RU" sz="1800" b="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п.4.3</a:t>
                      </a:r>
                      <a:br>
                        <a:rPr lang="ru-RU" sz="1800" kern="1200" dirty="0" smtClean="0"/>
                      </a:br>
                      <a:endParaRPr lang="ru-RU" sz="1800" b="1" i="1" kern="120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800" b="1" i="1" kern="120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350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Станки и инструмент</a:t>
                      </a:r>
                      <a:r>
                        <a:rPr lang="ru-RU" sz="1800" b="0" baseline="0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 для механической обработки материалов и изделий не оборудовался местной вытяжной вентиляцией с пневматическим </a:t>
                      </a:r>
                      <a:r>
                        <a:rPr lang="ru-RU" sz="1800" b="0" baseline="0" dirty="0" err="1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пылестружкоприемниками</a:t>
                      </a:r>
                      <a:endParaRPr lang="ru-RU" sz="1800" b="0" dirty="0" smtClean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п.4.11</a:t>
                      </a:r>
                      <a:endParaRPr lang="ru-RU" sz="1800" b="1" kern="120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5930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/>
                        <a:t>Не обеспечен автоматический контроль содержания в воздухе рабочих зон химических веществ остронаправленного действия,  в  рабочих помещениях не предусмотрены гидранты, фонтанчики с автоматическим включением или души для немедленного смывания агрессивных химических веществ при попадании на кожные покровы и слизистые оболочки глаз </a:t>
                      </a:r>
                      <a:endParaRPr lang="ru-RU" sz="1800" b="1" kern="120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kern="1200" dirty="0" smtClean="0"/>
                    </a:p>
                    <a:p>
                      <a:endParaRPr lang="ru-RU" sz="1800" b="1" kern="120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п.5.11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654736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6" name="Rectangle 6"/>
          <p:cNvSpPr>
            <a:spLocks noChangeArrowheads="1"/>
          </p:cNvSpPr>
          <p:nvPr/>
        </p:nvSpPr>
        <p:spPr bwMode="auto">
          <a:xfrm>
            <a:off x="539750" y="2060575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Благодарю за внимание !</a:t>
            </a:r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94A0E91-CBC8-4AC7-B34B-3EA6DE0A90E1}" type="slidenum">
              <a:rPr lang="ru-RU" altLang="ru-RU" sz="1400" smtClean="0"/>
              <a:pPr eaLnBrk="1" hangingPunct="1"/>
              <a:t>41</a:t>
            </a:fld>
            <a:endParaRPr lang="ru-RU" altLang="ru-RU" sz="1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12968" cy="928694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организациях торговли пищевыми продуктами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28596" y="1071546"/>
            <a:ext cx="8568952" cy="8572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i="1" dirty="0"/>
              <a:t>СП 2.3.6.1066-01 «Санитарно-эпидемиологические требования к организациям торговли и </a:t>
            </a:r>
            <a:r>
              <a:rPr lang="ru-RU" sz="1800" i="1" dirty="0" err="1"/>
              <a:t>оборотоспособности</a:t>
            </a:r>
            <a:r>
              <a:rPr lang="ru-RU" sz="1800" i="1" dirty="0"/>
              <a:t> в них продовольственного сырья и пищевых продуктов</a:t>
            </a:r>
            <a:r>
              <a:rPr lang="ru-RU" sz="1800" i="1" dirty="0" smtClean="0"/>
              <a:t>»</a:t>
            </a:r>
            <a:endParaRPr lang="ru-RU" sz="18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22779037"/>
              </p:ext>
            </p:extLst>
          </p:nvPr>
        </p:nvGraphicFramePr>
        <p:xfrm>
          <a:off x="357158" y="2000240"/>
          <a:ext cx="8568952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34829"/>
                <a:gridCol w="1234123"/>
              </a:tblGrid>
              <a:tr h="1428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dirty="0" smtClean="0"/>
                        <a:t>Загрузка продуктов осуществлялась во дворах жилых домов, под окнами квартир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п.2.4.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сбора мусора и пищевых отходов применялись контейнеры, которые не имеют крышек, также не проводилась дезинфекция контейнеров и мусоросборников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п.2.7.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хранении пищевых продуктов не соблюдались правила товарного соседства, нормы складирования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п.7.6.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организациях торговли не применялись моющие и дезинфицирующие средства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п.10.7.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Текущий ремонт организаций торговли (побелка, покраска помещений, оборудования и др.) не проводился, что не позволяло проведению надлежащей уборки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п.10.8.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проводились мероприятия по дезинсекции и дератизации надлежащим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образом, что создавало благоприятные условия для размножения насекомых и грызунов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п.12.2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13124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организациях торговли пищевыми продуктами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7946151"/>
              </p:ext>
            </p:extLst>
          </p:nvPr>
        </p:nvGraphicFramePr>
        <p:xfrm>
          <a:off x="251520" y="1268760"/>
          <a:ext cx="8568952" cy="4897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48"/>
                <a:gridCol w="2736304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Нарушения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Нормативный акт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Допускалось введение в заблуждение потребителей относительно изготовителя, потребительских свойств товаров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ст.14.7 ч.1 и ч.2</a:t>
                      </a:r>
                    </a:p>
                    <a:p>
                      <a:r>
                        <a:rPr lang="ru-RU" dirty="0" smtClean="0"/>
                        <a:t>КоАП</a:t>
                      </a:r>
                      <a:r>
                        <a:rPr lang="ru-RU" baseline="0" dirty="0" smtClean="0"/>
                        <a:t> РФ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Осуществлялась реализация фруктов и овощей в отсутствие маркировки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транспортной упаковке, которая в обязательном порядке должна содержать следующую информацию: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наименование, количество, дату изготовления, срок годности, условия хранения, наименование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(или фамилию, имя, отчество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индивидуального предпринимателя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место нахождения изготовителя пищевой продукции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ст.5 Федерального закона </a:t>
                      </a:r>
                    </a:p>
                    <a:p>
                      <a:r>
                        <a:rPr lang="ru-RU" dirty="0" smtClean="0"/>
                        <a:t>от 02.01.2000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№29-ФЗ «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 качестве и безопасности пищевых продуктов</a:t>
                      </a:r>
                      <a:r>
                        <a:rPr lang="ru-RU" dirty="0" smtClean="0"/>
                        <a:t>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ст.4</a:t>
                      </a:r>
                      <a:r>
                        <a:rPr lang="ru-RU" baseline="0" dirty="0" smtClean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ТР ТС 022/2011</a:t>
                      </a:r>
                    </a:p>
                    <a:p>
                      <a:r>
                        <a:rPr lang="ru-RU" dirty="0" smtClean="0"/>
                        <a:t>«Пищевая продукция в части ее маркировки»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соблюдались условия хранения и реализации пищевых продуктов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ст.17</a:t>
                      </a:r>
                    </a:p>
                    <a:p>
                      <a:r>
                        <a:rPr lang="ru-RU" dirty="0" smtClean="0"/>
                        <a:t>ТР ТС 021/2011 </a:t>
                      </a:r>
                    </a:p>
                    <a:p>
                      <a:r>
                        <a:rPr lang="ru-RU" dirty="0" smtClean="0"/>
                        <a:t>«</a:t>
                      </a: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 безопасности пищевой продукции</a:t>
                      </a:r>
                      <a:r>
                        <a:rPr lang="ru-RU" i="0" dirty="0" smtClean="0"/>
                        <a:t>»</a:t>
                      </a:r>
                      <a:endParaRPr lang="ru-RU" i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58586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2008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организациях общественного питания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10081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i="1" dirty="0"/>
              <a:t>СП 2.3.6.1079-01 «Санитарно-эпидемиологические требования к организациям общественного питания, изготовлению и </a:t>
            </a:r>
            <a:r>
              <a:rPr lang="ru-RU" sz="1800" i="1" dirty="0" err="1"/>
              <a:t>оборотоспособности</a:t>
            </a:r>
            <a:r>
              <a:rPr lang="ru-RU" sz="1800" i="1" dirty="0"/>
              <a:t> в них пищевых продуктов и продовольственного сырья</a:t>
            </a:r>
            <a:r>
              <a:rPr lang="ru-RU" sz="1800" i="1" dirty="0" smtClean="0"/>
              <a:t>»</a:t>
            </a:r>
            <a:endParaRPr lang="ru-RU" sz="18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5399418"/>
              </p:ext>
            </p:extLst>
          </p:nvPr>
        </p:nvGraphicFramePr>
        <p:xfrm>
          <a:off x="323528" y="2276872"/>
          <a:ext cx="8568952" cy="44043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334829"/>
                <a:gridCol w="123412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Моечные ванны в моечном отделении присоединялись к канализационной сети без воздушного разрыва (не менее 20 мм от верха приемной воронки)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п.3.8.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effectLst/>
                        </a:rPr>
                        <a:t>Система приточной механической вентиляции воздуха находилась в нерабочем состоянии, оборудование и моечные ванны, являющиеся источниками повышенных выделений влаги, тепла, газов не были оборудованы локальными вытяжными системами с преимущественной вытяжкой в зоне максимального загрязнения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п.4.4, </a:t>
                      </a:r>
                    </a:p>
                    <a:p>
                      <a:r>
                        <a:rPr lang="ru-RU" dirty="0" smtClean="0"/>
                        <a:t>п. 4.5.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effectLst/>
                        </a:rPr>
                        <a:t>Объемно-планировочные и конструктивные решения помещений не предусматривали последовательность (поточность) технологических процессов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п.5.1.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effectLst/>
                        </a:rPr>
                        <a:t>Нарушался режим обработки разделочного инвентаря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п.6.6.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29690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2008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организациях общественного питания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980728"/>
            <a:ext cx="8568952" cy="10081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i="1" dirty="0"/>
              <a:t>СП 2.3.6.1079-01 «Санитарно-эпидемиологические требования к организациям общественного питания, изготовлению и </a:t>
            </a:r>
            <a:r>
              <a:rPr lang="ru-RU" sz="1800" i="1" dirty="0" err="1"/>
              <a:t>оборотоспособности</a:t>
            </a:r>
            <a:r>
              <a:rPr lang="ru-RU" sz="1800" i="1" dirty="0"/>
              <a:t> в них пищевых продуктов и продовольственного сырья</a:t>
            </a:r>
            <a:r>
              <a:rPr lang="ru-RU" sz="1800" i="1" dirty="0" smtClean="0"/>
              <a:t>»</a:t>
            </a:r>
            <a:endParaRPr lang="ru-RU" sz="18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64593115"/>
              </p:ext>
            </p:extLst>
          </p:nvPr>
        </p:nvGraphicFramePr>
        <p:xfrm>
          <a:off x="323528" y="1915160"/>
          <a:ext cx="8568952" cy="49428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334829"/>
                <a:gridCol w="1234123"/>
              </a:tblGrid>
              <a:tr h="3205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effectLst/>
                        </a:rPr>
                        <a:t>В моечных отсутствовала инструкция о правилах мытья инвентаря с указанием концентраций и объемов, применяемых моющих и дезинфицирующих средств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effectLst/>
                        </a:rPr>
                        <a:t>Осуществлялся прием пищевых</a:t>
                      </a:r>
                      <a:r>
                        <a:rPr lang="ru-RU" sz="1800" kern="1200" baseline="0" dirty="0" smtClean="0">
                          <a:effectLst/>
                        </a:rPr>
                        <a:t> продуктов и продовольственного сырья без документов, подтверждающих их качество и безопасность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п.6.21</a:t>
                      </a:r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п.7.7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effectLst/>
                        </a:rPr>
                        <a:t>В организациях питания населения отсутствовали маркировочные ярлыки для каждого тарного места (или их копии) с указанием срока годности продукции или маркировочные ярлыки (или их копии)</a:t>
                      </a:r>
                      <a:r>
                        <a:rPr lang="ru-RU" sz="1800" kern="1200" baseline="0" dirty="0" smtClean="0">
                          <a:effectLst/>
                        </a:rPr>
                        <a:t> </a:t>
                      </a:r>
                      <a:r>
                        <a:rPr lang="ru-RU" sz="1800" kern="1200" dirty="0" smtClean="0">
                          <a:effectLst/>
                        </a:rPr>
                        <a:t>не сохранялись до окончания реализации продукции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п.7.29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effectLst/>
                        </a:rPr>
                        <a:t>Производство продукции осуществлялось без технической документации, не проводилась оценка качества блюд и кулинарных изделий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п.9.1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kern="1200" dirty="0" smtClean="0">
                          <a:effectLst/>
                        </a:rPr>
                        <a:t>Отсутствовала маркировка на специальной таре для сбора пищевых отходов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п.9.13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15568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r>
              <a:rPr lang="ru-RU" sz="3200" dirty="0">
                <a:solidFill>
                  <a:schemeClr val="tx1"/>
                </a:solidFill>
              </a:rPr>
              <a:t>Типичные нарушения 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в организациях общественного питания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85107-F82D-48A8-9311-71652630C9A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02789115"/>
              </p:ext>
            </p:extLst>
          </p:nvPr>
        </p:nvGraphicFramePr>
        <p:xfrm>
          <a:off x="251520" y="1700808"/>
          <a:ext cx="8568952" cy="418108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256584"/>
                <a:gridCol w="3312368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Нарушения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Нормативный акт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>
                          <a:effectLst/>
                        </a:rPr>
                        <a:t>У работающих в цехах для приготовления пищи отсутствовали сведения о проведенных прививках против вирусного гепатита 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п.15.1</a:t>
                      </a:r>
                      <a:r>
                        <a:rPr lang="ru-RU" sz="1800" kern="1200" baseline="0" dirty="0" smtClean="0">
                          <a:effectLst/>
                        </a:rPr>
                        <a:t> </a:t>
                      </a:r>
                      <a:r>
                        <a:rPr lang="ru-RU" sz="1800" kern="1200" dirty="0" smtClean="0">
                          <a:effectLst/>
                        </a:rPr>
                        <a:t>СП 2.3.6.1079-01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п.6.2  СП 3.1.2825-10 «Профилактика вирусного гепатита А»;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п.18.3 СП 3.1/3.2.3146-13 «Общие требования по профилактики инфекционных</a:t>
                      </a:r>
                      <a:r>
                        <a:rPr lang="ru-RU" sz="1800" kern="1200" baseline="0" dirty="0" smtClean="0">
                          <a:effectLst/>
                        </a:rPr>
                        <a:t> и паразитарных болезней»</a:t>
                      </a:r>
                      <a:endParaRPr lang="ru-RU" sz="1800" kern="1200" dirty="0" smtClean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В организации общественного питания не разрабатывалась</a:t>
                      </a:r>
                      <a:r>
                        <a:rPr lang="ru-RU" sz="1800" kern="1200" baseline="0" dirty="0" smtClean="0">
                          <a:effectLst/>
                        </a:rPr>
                        <a:t> </a:t>
                      </a:r>
                      <a:r>
                        <a:rPr lang="ru-RU" sz="1800" kern="1200" dirty="0" smtClean="0">
                          <a:effectLst/>
                        </a:rPr>
                        <a:t>система менеджмента безопасности пищевых продуктов (ХАССП)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ст.10 ТР ТС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«О безопасности пищевой продукции»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40198764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6921</TotalTime>
  <Words>3412</Words>
  <Application>Microsoft Office PowerPoint</Application>
  <PresentationFormat>Экран (4:3)</PresentationFormat>
  <Paragraphs>413</Paragraphs>
  <Slides>41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5</vt:i4>
      </vt:variant>
      <vt:variant>
        <vt:lpstr>Заголовки слайдов</vt:lpstr>
      </vt:variant>
      <vt:variant>
        <vt:i4>41</vt:i4>
      </vt:variant>
    </vt:vector>
  </HeadingPairs>
  <TitlesOfParts>
    <vt:vector size="47" baseType="lpstr">
      <vt:lpstr>Оформление по умолчанию</vt:lpstr>
      <vt:lpstr>Worksheet</vt:lpstr>
      <vt:lpstr>Лист</vt:lpstr>
      <vt:lpstr>Лист Microsoft Office Excel 97-2003</vt:lpstr>
      <vt:lpstr>Диаграмма</vt:lpstr>
      <vt:lpstr>Лист Microsoft Office Excel</vt:lpstr>
      <vt:lpstr>Анализ правоприменительной практики </vt:lpstr>
      <vt:lpstr>Динамика проведённых плановых проверок</vt:lpstr>
      <vt:lpstr>Основания проведения внеплановых проверок в 1-м полугодии 2017 года:</vt:lpstr>
      <vt:lpstr>Внеплановые проверки в деятельности Управления Роспотребнадзора по Воронежской области</vt:lpstr>
      <vt:lpstr>Типичные нарушения  в организациях торговли пищевыми продуктами</vt:lpstr>
      <vt:lpstr>Типичные нарушения  в организациях торговли пищевыми продуктами</vt:lpstr>
      <vt:lpstr>Типичные нарушения  в организациях общественного питания</vt:lpstr>
      <vt:lpstr>Типичные нарушения  в организациях общественного питания</vt:lpstr>
      <vt:lpstr>Типичные нарушения  в организациях общественного питания</vt:lpstr>
      <vt:lpstr> В образовательных организациях выявлялись нарушения трех нормативных актов  </vt:lpstr>
      <vt:lpstr>Типичные нарушения  в образовательных организациях </vt:lpstr>
      <vt:lpstr>Типичные нарушения  в образовательных организациях </vt:lpstr>
      <vt:lpstr>Типичные нарушения  в образовательных организациях </vt:lpstr>
      <vt:lpstr>Типичные нарушения  в образовательных организациях </vt:lpstr>
      <vt:lpstr>Типичные нарушения  в образовательных организациях </vt:lpstr>
      <vt:lpstr>Типичные нарушения  в образовательных организациях </vt:lpstr>
      <vt:lpstr>Типичные нарушения  в образовательных организациях </vt:lpstr>
      <vt:lpstr>Типичные нарушения  в детских оздоровительных организациях</vt:lpstr>
      <vt:lpstr>Типичные нарушения  в детских оздоровительных организациях</vt:lpstr>
      <vt:lpstr>Типичные нарушения  в детских оздоровительных организациях</vt:lpstr>
      <vt:lpstr> Положения Федерального закона от 26.12.2008 N 294-ФЗ  не применяются:</vt:lpstr>
      <vt:lpstr>Виды административных наказаний по результатам проверок</vt:lpstr>
      <vt:lpstr>Условия, при которых штраф заменялся на предупреждение  (ст. 4.1.1. КоАП РФ)</vt:lpstr>
      <vt:lpstr>Уклонение  от исполнения административного наказания ст.20.25 КоАП РФ</vt:lpstr>
      <vt:lpstr>Типичные нарушения  в детских оздоровительных организациях</vt:lpstr>
      <vt:lpstr>Типичные нарушения  в  организациях, осуществляющих  жилищно-коммунальные услуги</vt:lpstr>
      <vt:lpstr>Типичные нарушения  в  организациях, осуществляющих жилищно-коммунальные услуги</vt:lpstr>
      <vt:lpstr>Типичные нарушения  в  организациях, осуществляющих жилищно-коммунальные услуги</vt:lpstr>
      <vt:lpstr>Типичные нарушения  в  организациях, осуществляющих жилищно-коммунальные услуги</vt:lpstr>
      <vt:lpstr>Типичные нарушения  в  организациях, осуществляющих жилищно-коммунальные услуги</vt:lpstr>
      <vt:lpstr>Типичные нарушения в  организациях, оказывающих парикмахерские услуги</vt:lpstr>
      <vt:lpstr>Типичные нарушения в  организациях, оказывающих парикмахерские услуги</vt:lpstr>
      <vt:lpstr>Типичные нарушения  в  лечебно-профилактических учреждениях</vt:lpstr>
      <vt:lpstr>Типичные нарушения  в  лечебно-профилактических учреждениях</vt:lpstr>
      <vt:lpstr>Типичные нарушения  в  лечебно-профилактических учреждениях</vt:lpstr>
      <vt:lpstr>Типичные нарушения в  организациях  торговли непродовольственными товарами</vt:lpstr>
      <vt:lpstr>Типичные нарушения в  организациях,  торговли непродовольственных товаров</vt:lpstr>
      <vt:lpstr>Типичные нарушения в  организациях,  торговли непродовольственных товаров</vt:lpstr>
      <vt:lpstr>Типичные нарушения на предприятиях обрабатывающего производства</vt:lpstr>
      <vt:lpstr>Типичные нарушения в  организациях, оказывающих парикмахерские услуги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oon1</dc:creator>
  <cp:lastModifiedBy>your403-1</cp:lastModifiedBy>
  <cp:revision>528</cp:revision>
  <cp:lastPrinted>2017-07-11T10:58:09Z</cp:lastPrinted>
  <dcterms:created xsi:type="dcterms:W3CDTF">1601-01-01T00:00:00Z</dcterms:created>
  <dcterms:modified xsi:type="dcterms:W3CDTF">2017-07-12T13:11:32Z</dcterms:modified>
</cp:coreProperties>
</file>